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81" r:id="rId10"/>
    <p:sldId id="274" r:id="rId11"/>
    <p:sldId id="289" r:id="rId12"/>
    <p:sldId id="286" r:id="rId13"/>
    <p:sldId id="275" r:id="rId14"/>
    <p:sldId id="282" r:id="rId15"/>
    <p:sldId id="276" r:id="rId16"/>
    <p:sldId id="277" r:id="rId17"/>
    <p:sldId id="285" r:id="rId18"/>
    <p:sldId id="284" r:id="rId19"/>
    <p:sldId id="283" r:id="rId20"/>
    <p:sldId id="287" r:id="rId21"/>
    <p:sldId id="28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3E651-5614-CEB6-2AE3-AC1BAD15FD0E}" v="625" dt="2023-12-21T17:41:01.179"/>
    <p1510:client id="{8078EDDB-711A-8C90-ACC2-F9BDCA11D59C}" v="138" dt="2023-12-21T14:57:25.181"/>
    <p1510:client id="{88630A68-DDBF-30DE-3680-9FA69B18323A}" v="1" dt="2023-12-21T16:45:20.554"/>
    <p1510:client id="{EABA00C9-A4B8-96CF-E286-0F05EC598F2E}" v="631" dt="2023-12-21T17:05:33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B5101E-5FB3-4C7D-A55D-63C1A8BCCBE1}" type="doc">
      <dgm:prSet loTypeId="urn:microsoft.com/office/officeart/2005/8/layout/hierarchy1" loCatId="hierarchy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A76C29B-94C4-420E-B07E-9A3C181B9BD0}">
      <dgm:prSet/>
      <dgm:spPr/>
      <dgm:t>
        <a:bodyPr/>
        <a:lstStyle/>
        <a:p>
          <a:r>
            <a:rPr lang="en-US"/>
            <a:t>To support advanced data analysis, we structured our data warehouse around a dimensional model. </a:t>
          </a:r>
        </a:p>
      </dgm:t>
    </dgm:pt>
    <dgm:pt modelId="{603367D6-12D1-4ADA-8C20-403EF82FBDD6}" type="parTrans" cxnId="{F1785F2C-9BC4-4DDF-8F9F-2F2A92919E4E}">
      <dgm:prSet/>
      <dgm:spPr/>
      <dgm:t>
        <a:bodyPr/>
        <a:lstStyle/>
        <a:p>
          <a:endParaRPr lang="en-US"/>
        </a:p>
      </dgm:t>
    </dgm:pt>
    <dgm:pt modelId="{092D5A78-D206-4AC3-92B0-8140A18A6F8A}" type="sibTrans" cxnId="{F1785F2C-9BC4-4DDF-8F9F-2F2A92919E4E}">
      <dgm:prSet/>
      <dgm:spPr/>
      <dgm:t>
        <a:bodyPr/>
        <a:lstStyle/>
        <a:p>
          <a:endParaRPr lang="en-US"/>
        </a:p>
      </dgm:t>
    </dgm:pt>
    <dgm:pt modelId="{96C654D4-4F0B-47C0-A92F-AC89F8F48688}">
      <dgm:prSet/>
      <dgm:spPr/>
      <dgm:t>
        <a:bodyPr/>
        <a:lstStyle/>
        <a:p>
          <a:r>
            <a:rPr lang="en-US"/>
            <a:t>This model is intuitive, mirroring how business users think about data.</a:t>
          </a:r>
        </a:p>
      </dgm:t>
    </dgm:pt>
    <dgm:pt modelId="{C737CB5C-4A11-4287-A409-08A22FC73C32}" type="parTrans" cxnId="{83CA017B-EC8D-4B66-87EE-5B55505C755B}">
      <dgm:prSet/>
      <dgm:spPr/>
      <dgm:t>
        <a:bodyPr/>
        <a:lstStyle/>
        <a:p>
          <a:endParaRPr lang="en-US"/>
        </a:p>
      </dgm:t>
    </dgm:pt>
    <dgm:pt modelId="{3D2BBCDD-C069-4105-8B3A-4961D674CBD6}" type="sibTrans" cxnId="{83CA017B-EC8D-4B66-87EE-5B55505C755B}">
      <dgm:prSet/>
      <dgm:spPr/>
      <dgm:t>
        <a:bodyPr/>
        <a:lstStyle/>
        <a:p>
          <a:endParaRPr lang="en-US"/>
        </a:p>
      </dgm:t>
    </dgm:pt>
    <dgm:pt modelId="{469CD054-A544-41F4-89BF-E537CC0C683F}" type="pres">
      <dgm:prSet presAssocID="{3BB5101E-5FB3-4C7D-A55D-63C1A8BCCB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30318E9-5230-4945-9428-F9856A603F49}" type="pres">
      <dgm:prSet presAssocID="{1A76C29B-94C4-420E-B07E-9A3C181B9BD0}" presName="hierRoot1" presStyleCnt="0"/>
      <dgm:spPr/>
    </dgm:pt>
    <dgm:pt modelId="{81AA76A5-1612-4135-A0D1-FA22928B3CBA}" type="pres">
      <dgm:prSet presAssocID="{1A76C29B-94C4-420E-B07E-9A3C181B9BD0}" presName="composite" presStyleCnt="0"/>
      <dgm:spPr/>
    </dgm:pt>
    <dgm:pt modelId="{4B52ED61-BFAF-49CC-B721-80135EB14A5C}" type="pres">
      <dgm:prSet presAssocID="{1A76C29B-94C4-420E-B07E-9A3C181B9BD0}" presName="background" presStyleLbl="node0" presStyleIdx="0" presStyleCnt="2"/>
      <dgm:spPr/>
    </dgm:pt>
    <dgm:pt modelId="{61CBD189-5038-4A3C-982D-F1477D9A2A80}" type="pres">
      <dgm:prSet presAssocID="{1A76C29B-94C4-420E-B07E-9A3C181B9BD0}" presName="text" presStyleLbl="fgAcc0" presStyleIdx="0" presStyleCnt="2">
        <dgm:presLayoutVars>
          <dgm:chPref val="3"/>
        </dgm:presLayoutVars>
      </dgm:prSet>
      <dgm:spPr/>
    </dgm:pt>
    <dgm:pt modelId="{0316ACA1-1025-457E-B580-51C48EBDDE97}" type="pres">
      <dgm:prSet presAssocID="{1A76C29B-94C4-420E-B07E-9A3C181B9BD0}" presName="hierChild2" presStyleCnt="0"/>
      <dgm:spPr/>
    </dgm:pt>
    <dgm:pt modelId="{3EB5009D-F785-4142-9399-2AD1A74E259C}" type="pres">
      <dgm:prSet presAssocID="{96C654D4-4F0B-47C0-A92F-AC89F8F48688}" presName="hierRoot1" presStyleCnt="0"/>
      <dgm:spPr/>
    </dgm:pt>
    <dgm:pt modelId="{C9B6A0E0-F4E9-467D-AAE1-AF7980F42CB1}" type="pres">
      <dgm:prSet presAssocID="{96C654D4-4F0B-47C0-A92F-AC89F8F48688}" presName="composite" presStyleCnt="0"/>
      <dgm:spPr/>
    </dgm:pt>
    <dgm:pt modelId="{E4712329-4D1F-49B3-A678-32C53161A2D6}" type="pres">
      <dgm:prSet presAssocID="{96C654D4-4F0B-47C0-A92F-AC89F8F48688}" presName="background" presStyleLbl="node0" presStyleIdx="1" presStyleCnt="2"/>
      <dgm:spPr/>
    </dgm:pt>
    <dgm:pt modelId="{8C72DCBC-13E0-4767-A423-52557F532721}" type="pres">
      <dgm:prSet presAssocID="{96C654D4-4F0B-47C0-A92F-AC89F8F48688}" presName="text" presStyleLbl="fgAcc0" presStyleIdx="1" presStyleCnt="2">
        <dgm:presLayoutVars>
          <dgm:chPref val="3"/>
        </dgm:presLayoutVars>
      </dgm:prSet>
      <dgm:spPr/>
    </dgm:pt>
    <dgm:pt modelId="{45559CC4-D421-4847-A9F2-4B2218BABEBB}" type="pres">
      <dgm:prSet presAssocID="{96C654D4-4F0B-47C0-A92F-AC89F8F48688}" presName="hierChild2" presStyleCnt="0"/>
      <dgm:spPr/>
    </dgm:pt>
  </dgm:ptLst>
  <dgm:cxnLst>
    <dgm:cxn modelId="{F1785F2C-9BC4-4DDF-8F9F-2F2A92919E4E}" srcId="{3BB5101E-5FB3-4C7D-A55D-63C1A8BCCBE1}" destId="{1A76C29B-94C4-420E-B07E-9A3C181B9BD0}" srcOrd="0" destOrd="0" parTransId="{603367D6-12D1-4ADA-8C20-403EF82FBDD6}" sibTransId="{092D5A78-D206-4AC3-92B0-8140A18A6F8A}"/>
    <dgm:cxn modelId="{83CA017B-EC8D-4B66-87EE-5B55505C755B}" srcId="{3BB5101E-5FB3-4C7D-A55D-63C1A8BCCBE1}" destId="{96C654D4-4F0B-47C0-A92F-AC89F8F48688}" srcOrd="1" destOrd="0" parTransId="{C737CB5C-4A11-4287-A409-08A22FC73C32}" sibTransId="{3D2BBCDD-C069-4105-8B3A-4961D674CBD6}"/>
    <dgm:cxn modelId="{44F96582-853C-4D78-900D-7B165490DFA0}" type="presOf" srcId="{1A76C29B-94C4-420E-B07E-9A3C181B9BD0}" destId="{61CBD189-5038-4A3C-982D-F1477D9A2A80}" srcOrd="0" destOrd="0" presId="urn:microsoft.com/office/officeart/2005/8/layout/hierarchy1"/>
    <dgm:cxn modelId="{93D4CAC7-D07F-4D25-8F09-49F29C89C943}" type="presOf" srcId="{96C654D4-4F0B-47C0-A92F-AC89F8F48688}" destId="{8C72DCBC-13E0-4767-A423-52557F532721}" srcOrd="0" destOrd="0" presId="urn:microsoft.com/office/officeart/2005/8/layout/hierarchy1"/>
    <dgm:cxn modelId="{01C262F0-86E1-49E6-9AE2-6C2F9A54C6D8}" type="presOf" srcId="{3BB5101E-5FB3-4C7D-A55D-63C1A8BCCBE1}" destId="{469CD054-A544-41F4-89BF-E537CC0C683F}" srcOrd="0" destOrd="0" presId="urn:microsoft.com/office/officeart/2005/8/layout/hierarchy1"/>
    <dgm:cxn modelId="{012B2729-D5A4-4223-898C-BE489C2165B2}" type="presParOf" srcId="{469CD054-A544-41F4-89BF-E537CC0C683F}" destId="{730318E9-5230-4945-9428-F9856A603F49}" srcOrd="0" destOrd="0" presId="urn:microsoft.com/office/officeart/2005/8/layout/hierarchy1"/>
    <dgm:cxn modelId="{3F1EE082-38B4-42A2-987E-65AA724C9842}" type="presParOf" srcId="{730318E9-5230-4945-9428-F9856A603F49}" destId="{81AA76A5-1612-4135-A0D1-FA22928B3CBA}" srcOrd="0" destOrd="0" presId="urn:microsoft.com/office/officeart/2005/8/layout/hierarchy1"/>
    <dgm:cxn modelId="{D88B72DC-27EE-4386-A8F5-D4B19DDE944C}" type="presParOf" srcId="{81AA76A5-1612-4135-A0D1-FA22928B3CBA}" destId="{4B52ED61-BFAF-49CC-B721-80135EB14A5C}" srcOrd="0" destOrd="0" presId="urn:microsoft.com/office/officeart/2005/8/layout/hierarchy1"/>
    <dgm:cxn modelId="{E84EF201-43F6-49FF-8C50-6C466658A23C}" type="presParOf" srcId="{81AA76A5-1612-4135-A0D1-FA22928B3CBA}" destId="{61CBD189-5038-4A3C-982D-F1477D9A2A80}" srcOrd="1" destOrd="0" presId="urn:microsoft.com/office/officeart/2005/8/layout/hierarchy1"/>
    <dgm:cxn modelId="{06D1BCDD-E6A0-4804-9CEE-78D3A60A2DA8}" type="presParOf" srcId="{730318E9-5230-4945-9428-F9856A603F49}" destId="{0316ACA1-1025-457E-B580-51C48EBDDE97}" srcOrd="1" destOrd="0" presId="urn:microsoft.com/office/officeart/2005/8/layout/hierarchy1"/>
    <dgm:cxn modelId="{8B99979E-2B99-40E1-A66E-F152BFF7A4DA}" type="presParOf" srcId="{469CD054-A544-41F4-89BF-E537CC0C683F}" destId="{3EB5009D-F785-4142-9399-2AD1A74E259C}" srcOrd="1" destOrd="0" presId="urn:microsoft.com/office/officeart/2005/8/layout/hierarchy1"/>
    <dgm:cxn modelId="{BF629496-7FB7-499C-A089-00E09FF945C3}" type="presParOf" srcId="{3EB5009D-F785-4142-9399-2AD1A74E259C}" destId="{C9B6A0E0-F4E9-467D-AAE1-AF7980F42CB1}" srcOrd="0" destOrd="0" presId="urn:microsoft.com/office/officeart/2005/8/layout/hierarchy1"/>
    <dgm:cxn modelId="{0DAE07C3-3B5F-4DE4-8149-37C23A16B879}" type="presParOf" srcId="{C9B6A0E0-F4E9-467D-AAE1-AF7980F42CB1}" destId="{E4712329-4D1F-49B3-A678-32C53161A2D6}" srcOrd="0" destOrd="0" presId="urn:microsoft.com/office/officeart/2005/8/layout/hierarchy1"/>
    <dgm:cxn modelId="{8D5ABD8C-61D5-4348-90EB-34D25C12111C}" type="presParOf" srcId="{C9B6A0E0-F4E9-467D-AAE1-AF7980F42CB1}" destId="{8C72DCBC-13E0-4767-A423-52557F532721}" srcOrd="1" destOrd="0" presId="urn:microsoft.com/office/officeart/2005/8/layout/hierarchy1"/>
    <dgm:cxn modelId="{232E6C82-75E1-4772-B24D-6160C4491BCD}" type="presParOf" srcId="{3EB5009D-F785-4142-9399-2AD1A74E259C}" destId="{45559CC4-D421-4847-A9F2-4B2218BABEB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2ED61-BFAF-49CC-B721-80135EB14A5C}">
      <dsp:nvSpPr>
        <dsp:cNvPr id="0" name=""/>
        <dsp:cNvSpPr/>
      </dsp:nvSpPr>
      <dsp:spPr>
        <a:xfrm>
          <a:off x="1354650" y="185"/>
          <a:ext cx="1696691" cy="1077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CBD189-5038-4A3C-982D-F1477D9A2A80}">
      <dsp:nvSpPr>
        <dsp:cNvPr id="0" name=""/>
        <dsp:cNvSpPr/>
      </dsp:nvSpPr>
      <dsp:spPr>
        <a:xfrm>
          <a:off x="1543171" y="179280"/>
          <a:ext cx="1696691" cy="1077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 support advanced data analysis, we structured our data warehouse around a dimensional model. </a:t>
          </a:r>
        </a:p>
      </dsp:txBody>
      <dsp:txXfrm>
        <a:off x="1574727" y="210836"/>
        <a:ext cx="1633579" cy="1014286"/>
      </dsp:txXfrm>
    </dsp:sp>
    <dsp:sp modelId="{E4712329-4D1F-49B3-A678-32C53161A2D6}">
      <dsp:nvSpPr>
        <dsp:cNvPr id="0" name=""/>
        <dsp:cNvSpPr/>
      </dsp:nvSpPr>
      <dsp:spPr>
        <a:xfrm>
          <a:off x="3428384" y="185"/>
          <a:ext cx="1696691" cy="10773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72DCBC-13E0-4767-A423-52557F532721}">
      <dsp:nvSpPr>
        <dsp:cNvPr id="0" name=""/>
        <dsp:cNvSpPr/>
      </dsp:nvSpPr>
      <dsp:spPr>
        <a:xfrm>
          <a:off x="3616905" y="179280"/>
          <a:ext cx="1696691" cy="10773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This model is intuitive, mirroring how business users think about data.</a:t>
          </a:r>
        </a:p>
      </dsp:txBody>
      <dsp:txXfrm>
        <a:off x="3648461" y="210836"/>
        <a:ext cx="1633579" cy="1014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51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5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5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29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1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0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5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9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fricanarguments.org/2020/11/africa-can-improve-future-health-systems-resilience-by-complementing-gaps-in-physical-infrastructure-with-digital-health-solution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319893" y="1999770"/>
            <a:ext cx="8572500" cy="173317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Comprehensive Database System for Disease Data Management and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361FCD-4D14-23FB-C89B-8BA204D2B5D3}"/>
              </a:ext>
            </a:extLst>
          </p:cNvPr>
          <p:cNvSpPr txBox="1"/>
          <p:nvPr/>
        </p:nvSpPr>
        <p:spPr>
          <a:xfrm>
            <a:off x="8382000" y="4550228"/>
            <a:ext cx="346165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0000"/>
                </a:solidFill>
                <a:cs typeface="Arial"/>
              </a:rPr>
              <a:t>Presented By​:</a:t>
            </a:r>
            <a:endParaRPr lang="en-US" sz="1600" b="1">
              <a:solidFill>
                <a:srgbClr val="000000"/>
              </a:solidFill>
            </a:endParaRPr>
          </a:p>
          <a:p>
            <a:pPr marL="228600" indent="-228600">
              <a:buChar char="•"/>
            </a:pPr>
            <a:r>
              <a:rPr lang="en-US" sz="1600">
                <a:solidFill>
                  <a:srgbClr val="000000"/>
                </a:solidFill>
                <a:cs typeface="Arial"/>
              </a:rPr>
              <a:t>Anuj</a:t>
            </a:r>
          </a:p>
          <a:p>
            <a:pPr marL="228600" indent="-228600">
              <a:buChar char="•"/>
            </a:pPr>
            <a:r>
              <a:rPr lang="en-US" sz="1600">
                <a:solidFill>
                  <a:srgbClr val="000000"/>
                </a:solidFill>
                <a:cs typeface="Arial"/>
              </a:rPr>
              <a:t>Niyanta</a:t>
            </a:r>
          </a:p>
          <a:p>
            <a:pPr marL="228600" indent="-228600">
              <a:buChar char="•"/>
            </a:pPr>
            <a:r>
              <a:rPr lang="en-US" sz="1600">
                <a:solidFill>
                  <a:srgbClr val="000000"/>
                </a:solidFill>
                <a:cs typeface="Arial"/>
              </a:rPr>
              <a:t>Dakshit</a:t>
            </a:r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82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" name="Rectangle 357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89315" y="89647"/>
            <a:ext cx="11195702" cy="1053234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alibri"/>
                <a:ea typeface="+mj-lt"/>
                <a:cs typeface="+mj-lt"/>
              </a:rPr>
              <a:t>Building a Dimensional Framework for Analysis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363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346" name="Content Placeholder">
            <a:extLst>
              <a:ext uri="{FF2B5EF4-FFF2-40B4-BE49-F238E27FC236}">
                <a16:creationId xmlns:a16="http://schemas.microsoft.com/office/drawing/2014/main" id="{1D086D97-008E-13AB-A0E2-DF649C344B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197854"/>
              </p:ext>
            </p:extLst>
          </p:nvPr>
        </p:nvGraphicFramePr>
        <p:xfrm>
          <a:off x="2658035" y="936204"/>
          <a:ext cx="6668247" cy="1256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7" name="Picture 86" descr="A screenshot of a computer&#10;&#10;Description automatically generated">
            <a:extLst>
              <a:ext uri="{FF2B5EF4-FFF2-40B4-BE49-F238E27FC236}">
                <a16:creationId xmlns:a16="http://schemas.microsoft.com/office/drawing/2014/main" id="{6E599EF4-0B0D-B5B6-7F4A-FC3337007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60" y="2277951"/>
            <a:ext cx="10051676" cy="46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9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w of samples for medical testing">
            <a:extLst>
              <a:ext uri="{FF2B5EF4-FFF2-40B4-BE49-F238E27FC236}">
                <a16:creationId xmlns:a16="http://schemas.microsoft.com/office/drawing/2014/main" id="{63ECB6C4-C69F-B80F-0F43-29CE3032D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42244" r="-10" b="-10"/>
          <a:stretch/>
        </p:blipFill>
        <p:spPr>
          <a:xfrm>
            <a:off x="-1" y="1"/>
            <a:ext cx="5295331" cy="68758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83E7F-B233-2EFC-FA5C-F2177DDAB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76300"/>
            <a:ext cx="5219700" cy="510540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 rtl="0">
              <a:buChar char="•"/>
            </a:pPr>
            <a:r>
              <a:rPr lang="en-US" baseline="0">
                <a:latin typeface="Calibri"/>
                <a:ea typeface="Arial"/>
                <a:cs typeface="Arial"/>
              </a:rPr>
              <a:t>We created dedicated tables for each dimension—Disease Types, Diseases, Medicines, and more—each with unique identifiers and descriptive attributes. </a:t>
            </a:r>
            <a:r>
              <a:rPr lang="en-US">
                <a:latin typeface="Calibri"/>
                <a:ea typeface="Arial"/>
                <a:cs typeface="Arial"/>
              </a:rPr>
              <a:t>​</a:t>
            </a:r>
          </a:p>
          <a:p>
            <a:pPr marL="228600" lvl="0" indent="-228600" rtl="0">
              <a:buChar char="•"/>
            </a:pPr>
            <a:r>
              <a:rPr lang="en-US" baseline="0">
                <a:latin typeface="Calibri"/>
                <a:ea typeface="Arial"/>
                <a:cs typeface="Arial"/>
              </a:rPr>
              <a:t>Our fact table, </a:t>
            </a:r>
            <a:r>
              <a:rPr lang="en-US" baseline="0" err="1">
                <a:latin typeface="Calibri"/>
                <a:ea typeface="Arial"/>
                <a:cs typeface="Arial"/>
              </a:rPr>
              <a:t>factDisease</a:t>
            </a:r>
            <a:r>
              <a:rPr lang="en-US" baseline="0">
                <a:latin typeface="Calibri"/>
                <a:ea typeface="Arial"/>
                <a:cs typeface="Arial"/>
              </a:rPr>
              <a:t>, sits at the core, recording the intersections of these dimensions, like which patients have which diseases and how they're being treated.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4D0E8-6456-826E-E083-92BE3908666F}"/>
              </a:ext>
            </a:extLst>
          </p:cNvPr>
          <p:cNvSpPr txBox="1"/>
          <p:nvPr/>
        </p:nvSpPr>
        <p:spPr>
          <a:xfrm>
            <a:off x="6121213" y="196102"/>
            <a:ext cx="48745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Calibri"/>
                <a:cs typeface="Calibri"/>
              </a:rPr>
              <a:t>OLAP Process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63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1480E1B-0B0F-8EB9-1174-13545E77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86" y="461122"/>
            <a:ext cx="5219700" cy="649605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000631B-3CAC-529E-EACE-709800A88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820" y="539563"/>
            <a:ext cx="6192567" cy="61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9" name="Rectangle 248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3954" y="346107"/>
            <a:ext cx="5975133" cy="13728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latin typeface="Calibri"/>
                <a:ea typeface="+mj-lt"/>
                <a:cs typeface="+mj-lt"/>
              </a:rPr>
              <a:t>ETL Process - From Raw Data to Analytical Readiness</a:t>
            </a:r>
            <a:endParaRPr lang="en-US" sz="3100">
              <a:latin typeface="Calibri"/>
              <a:ea typeface="Calibri"/>
              <a:cs typeface="Calibri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31555" y="1642730"/>
            <a:ext cx="4652159" cy="4948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40000"/>
              </a:lnSpc>
            </a:pPr>
            <a:endParaRPr lang="en-US" sz="1400" b="1"/>
          </a:p>
          <a:p>
            <a:pPr marL="0" lvl="0" indent="0">
              <a:lnSpc>
                <a:spcPct val="140000"/>
              </a:lnSpc>
              <a:buNone/>
            </a:pPr>
            <a:r>
              <a:rPr lang="en-US" sz="1400" b="1"/>
              <a:t>Transforming Data into Insights</a:t>
            </a:r>
          </a:p>
          <a:p>
            <a:pPr marL="0" lvl="0" indent="0">
              <a:lnSpc>
                <a:spcPct val="140000"/>
              </a:lnSpc>
              <a:buNone/>
            </a:pPr>
            <a:r>
              <a:rPr lang="en-US" sz="1400"/>
              <a:t>Our ETL process is the pipeline that channels data from operational systems into our data warehouse. Here's how we made it happen</a:t>
            </a:r>
          </a:p>
          <a:p>
            <a:pPr lvl="0">
              <a:lnSpc>
                <a:spcPct val="140000"/>
              </a:lnSpc>
            </a:pPr>
            <a:r>
              <a:rPr lang="en-US" sz="1400" b="1"/>
              <a:t>Extraction:</a:t>
            </a:r>
            <a:r>
              <a:rPr lang="en-US" sz="1400"/>
              <a:t> We pulled data out from various sources, including our primary OLTP system</a:t>
            </a:r>
          </a:p>
          <a:p>
            <a:pPr lvl="0">
              <a:lnSpc>
                <a:spcPct val="140000"/>
              </a:lnSpc>
            </a:pPr>
            <a:r>
              <a:rPr lang="en-US" sz="1400" b="1"/>
              <a:t>Transformation:</a:t>
            </a:r>
            <a:r>
              <a:rPr lang="en-US" sz="1400"/>
              <a:t> We performed necessary data transformations, like converting gender codes to a standardized format and calculating intensity levels for diseases</a:t>
            </a:r>
          </a:p>
          <a:p>
            <a:pPr lvl="0">
              <a:lnSpc>
                <a:spcPct val="140000"/>
              </a:lnSpc>
              <a:buClr>
                <a:srgbClr val="BDB8AD"/>
              </a:buClr>
            </a:pPr>
            <a:r>
              <a:rPr lang="en-US" sz="1400" b="1"/>
              <a:t>Loading:</a:t>
            </a:r>
            <a:r>
              <a:rPr lang="en-US" sz="1400"/>
              <a:t> Using CSV files, we efficiently imported the transformed data into our data warehouse schema, disease_dw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D435E13-4F33-4353-A24E-D37F3785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53">
              <a:extLst>
                <a:ext uri="{FF2B5EF4-FFF2-40B4-BE49-F238E27FC236}">
                  <a16:creationId xmlns:a16="http://schemas.microsoft.com/office/drawing/2014/main" id="{3153AA8F-BF95-4135-98A9-71FD20DD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85">
              <a:extLst>
                <a:ext uri="{FF2B5EF4-FFF2-40B4-BE49-F238E27FC236}">
                  <a16:creationId xmlns:a16="http://schemas.microsoft.com/office/drawing/2014/main" id="{D279C500-6A73-497D-9B5A-E2F33AD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C06AB7C-656A-E305-F993-782FBD4D63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10991" y="2327329"/>
            <a:ext cx="6298924" cy="30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4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AA2A96-9354-39EA-AE30-ACC5545CE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FFEF034-D591-B0CB-F50E-343B43EC1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4137350-E6F4-C4B4-4BC4-5BE06CAD2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411" y="161050"/>
            <a:ext cx="6203733" cy="137282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Analytical Queries </a:t>
            </a: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AACBB1E9-848C-C460-9C96-C833ABD71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225" y="162273"/>
            <a:ext cx="5980216" cy="195499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lnSpc>
                <a:spcPct val="140000"/>
              </a:lnSpc>
              <a:buNone/>
            </a:pPr>
            <a:r>
              <a:rPr lang="en-US" sz="1400" b="1">
                <a:solidFill>
                  <a:schemeClr val="tx1"/>
                </a:solidFill>
              </a:rPr>
              <a:t>Gaining Insights with Targeted Queries</a:t>
            </a:r>
          </a:p>
          <a:p>
            <a:pPr marL="0" lvl="0" indent="0">
              <a:lnSpc>
                <a:spcPct val="140000"/>
              </a:lnSpc>
              <a:buNone/>
            </a:pPr>
            <a:r>
              <a:rPr lang="en-US" sz="1400">
                <a:solidFill>
                  <a:schemeClr val="tx1"/>
                </a:solidFill>
              </a:rPr>
              <a:t>Harnessing data power by asking targeted questions</a:t>
            </a:r>
          </a:p>
          <a:p>
            <a:pPr lvl="0">
              <a:lnSpc>
                <a:spcPct val="140000"/>
              </a:lnSpc>
            </a:pPr>
            <a:r>
              <a:rPr lang="en-US" sz="1400">
                <a:solidFill>
                  <a:schemeClr val="tx1"/>
                </a:solidFill>
              </a:rPr>
              <a:t>Examined disease patterns over time to identify trends</a:t>
            </a:r>
          </a:p>
          <a:p>
            <a:pPr lvl="0">
              <a:lnSpc>
                <a:spcPct val="140000"/>
              </a:lnSpc>
            </a:pPr>
            <a:r>
              <a:rPr lang="en-US" sz="1400">
                <a:solidFill>
                  <a:schemeClr val="tx1"/>
                </a:solidFill>
              </a:rPr>
              <a:t>Mapped diseases geographically to pinpoint hotspots</a:t>
            </a:r>
          </a:p>
          <a:p>
            <a:pPr marL="0" lvl="0" indent="0">
              <a:lnSpc>
                <a:spcPct val="140000"/>
              </a:lnSpc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lvl="0" indent="0">
              <a:lnSpc>
                <a:spcPct val="140000"/>
              </a:lnSpc>
              <a:buNone/>
            </a:pP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6C3E04-5EC0-EF2D-EFE5-05A1A6123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8BEACBC-9175-60E8-198C-BE6D3FC8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8">
              <a:extLst>
                <a:ext uri="{FF2B5EF4-FFF2-40B4-BE49-F238E27FC236}">
                  <a16:creationId xmlns:a16="http://schemas.microsoft.com/office/drawing/2014/main" id="{732563C4-7C66-A3FA-7406-FF7ECE195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9">
              <a:extLst>
                <a:ext uri="{FF2B5EF4-FFF2-40B4-BE49-F238E27FC236}">
                  <a16:creationId xmlns:a16="http://schemas.microsoft.com/office/drawing/2014/main" id="{40C9B84E-A859-F6E1-0E52-4F397440E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3CA64C4A-6FFA-52C8-7702-593B21B73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EBDFF558-4B01-557D-F95C-4FF35372D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6">
              <a:extLst>
                <a:ext uri="{FF2B5EF4-FFF2-40B4-BE49-F238E27FC236}">
                  <a16:creationId xmlns:a16="http://schemas.microsoft.com/office/drawing/2014/main" id="{42027C7B-0593-0279-30F8-7A9503B1D8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6">
              <a:extLst>
                <a:ext uri="{FF2B5EF4-FFF2-40B4-BE49-F238E27FC236}">
                  <a16:creationId xmlns:a16="http://schemas.microsoft.com/office/drawing/2014/main" id="{5E12857A-1741-0896-B8A2-A7402A0B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1E1FD985-E691-7FC8-9952-9E8278648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0">
              <a:extLst>
                <a:ext uri="{FF2B5EF4-FFF2-40B4-BE49-F238E27FC236}">
                  <a16:creationId xmlns:a16="http://schemas.microsoft.com/office/drawing/2014/main" id="{C23892B2-6D1D-F500-6DF8-85C6D0783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2">
              <a:extLst>
                <a:ext uri="{FF2B5EF4-FFF2-40B4-BE49-F238E27FC236}">
                  <a16:creationId xmlns:a16="http://schemas.microsoft.com/office/drawing/2014/main" id="{D00BEB59-34CF-3B6D-3B15-543CC7C28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C81A831A-2224-DF46-8BB3-B32AE6EF8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251FDC80-6485-1224-5FD9-611C2C7C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08B0245D-0CB2-7D92-F3FA-ED5B1ED57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FE30A549-EB38-F8B5-1104-21DC1D9E6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85C84B7D-68A6-F1F1-808C-6903C780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0">
              <a:extLst>
                <a:ext uri="{FF2B5EF4-FFF2-40B4-BE49-F238E27FC236}">
                  <a16:creationId xmlns:a16="http://schemas.microsoft.com/office/drawing/2014/main" id="{869ABB76-90BA-92DC-B35C-FE920071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8DBC228D-5C00-9842-50BE-87E281E60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5">
              <a:extLst>
                <a:ext uri="{FF2B5EF4-FFF2-40B4-BE49-F238E27FC236}">
                  <a16:creationId xmlns:a16="http://schemas.microsoft.com/office/drawing/2014/main" id="{FA56770D-7333-2F2E-3055-B2E6052EDF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7">
              <a:extLst>
                <a:ext uri="{FF2B5EF4-FFF2-40B4-BE49-F238E27FC236}">
                  <a16:creationId xmlns:a16="http://schemas.microsoft.com/office/drawing/2014/main" id="{C22B08AE-749E-A3D1-4674-3F65A2D0A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8">
              <a:extLst>
                <a:ext uri="{FF2B5EF4-FFF2-40B4-BE49-F238E27FC236}">
                  <a16:creationId xmlns:a16="http://schemas.microsoft.com/office/drawing/2014/main" id="{8E82D782-EE64-6C39-16B9-DECEA95F18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2">
              <a:extLst>
                <a:ext uri="{FF2B5EF4-FFF2-40B4-BE49-F238E27FC236}">
                  <a16:creationId xmlns:a16="http://schemas.microsoft.com/office/drawing/2014/main" id="{6C4EA1E6-0A37-16C9-291B-3771BB67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3">
              <a:extLst>
                <a:ext uri="{FF2B5EF4-FFF2-40B4-BE49-F238E27FC236}">
                  <a16:creationId xmlns:a16="http://schemas.microsoft.com/office/drawing/2014/main" id="{9B24F0C8-D5C2-7E71-6034-E27157635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7">
              <a:extLst>
                <a:ext uri="{FF2B5EF4-FFF2-40B4-BE49-F238E27FC236}">
                  <a16:creationId xmlns:a16="http://schemas.microsoft.com/office/drawing/2014/main" id="{DCCFFC36-4211-0032-2E9E-96D23CCF5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8">
              <a:extLst>
                <a:ext uri="{FF2B5EF4-FFF2-40B4-BE49-F238E27FC236}">
                  <a16:creationId xmlns:a16="http://schemas.microsoft.com/office/drawing/2014/main" id="{F79E8758-5094-8686-6B29-AC1A1153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9">
              <a:extLst>
                <a:ext uri="{FF2B5EF4-FFF2-40B4-BE49-F238E27FC236}">
                  <a16:creationId xmlns:a16="http://schemas.microsoft.com/office/drawing/2014/main" id="{9A9FC5CE-C7D9-C845-DAA1-CD40E8A5D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0B2A2902-5685-260D-BDCF-AAF32A114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4FCE8EF-9A79-92E8-311C-02ABC210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3801B3CE-623C-1F1D-1F8C-03CFD6C3E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679CBFCD-3996-1A6A-6C6F-8F0AD85FF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6C152489-86C1-25B7-54BA-0DE4E9A40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0C8D5CCC-11FC-0E0C-3BD6-10D7B927A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3DF254A5-F8AB-8D84-1EB0-9E61E219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44D571A8-8F2C-F47B-FD37-402C5652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E69DBC50-60B0-07CC-BC70-4E36182E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EC3631A8-DDF1-6B45-7EB5-B36C73E0B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E9288041-335D-70D1-F33D-943775741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4">
              <a:extLst>
                <a:ext uri="{FF2B5EF4-FFF2-40B4-BE49-F238E27FC236}">
                  <a16:creationId xmlns:a16="http://schemas.microsoft.com/office/drawing/2014/main" id="{DDEAB12D-BF9A-E4F3-3151-BA0CF9BD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533FE51F-E92F-016C-C042-914503956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CE1A2A1E-CD2D-A2DE-2048-F07B45C35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8">
              <a:extLst>
                <a:ext uri="{FF2B5EF4-FFF2-40B4-BE49-F238E27FC236}">
                  <a16:creationId xmlns:a16="http://schemas.microsoft.com/office/drawing/2014/main" id="{D2B31E9E-1999-DCEE-DEA9-69FCFFF11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0">
              <a:extLst>
                <a:ext uri="{FF2B5EF4-FFF2-40B4-BE49-F238E27FC236}">
                  <a16:creationId xmlns:a16="http://schemas.microsoft.com/office/drawing/2014/main" id="{2137721F-24AE-8A10-8ADB-486B26FA4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2">
              <a:extLst>
                <a:ext uri="{FF2B5EF4-FFF2-40B4-BE49-F238E27FC236}">
                  <a16:creationId xmlns:a16="http://schemas.microsoft.com/office/drawing/2014/main" id="{E1D3AEDF-F2F7-ED41-6A16-03B098E6F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BC35C545-63DF-BFDE-99B4-A65152937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ECB3B433-D746-57B1-9019-7FA89F6B3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8060CB94-208E-250D-8592-EA90B920C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A04344F9-4C03-381A-FEC8-F504D0610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A44F1377-CD21-78BE-0FE5-53FBA225F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05E7D2D-71CD-2B96-28BB-E7B5510C1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5C533CD5-DE1F-297B-FC3A-A34A40DA8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412B820B-AB99-BEB8-A30E-108E80648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120B6A7-212B-37E5-6B1B-0B3FCBFE0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5">
              <a:extLst>
                <a:ext uri="{FF2B5EF4-FFF2-40B4-BE49-F238E27FC236}">
                  <a16:creationId xmlns:a16="http://schemas.microsoft.com/office/drawing/2014/main" id="{C0E7E1F8-CC63-DB7A-B522-E659F4320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5B6217F9-E8AC-16DC-E8D7-EAFD834CF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29F15079-A095-867C-86AB-E0E4065E1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4">
              <a:extLst>
                <a:ext uri="{FF2B5EF4-FFF2-40B4-BE49-F238E27FC236}">
                  <a16:creationId xmlns:a16="http://schemas.microsoft.com/office/drawing/2014/main" id="{2C471233-9272-F51D-94B3-D83DFA273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2">
              <a:extLst>
                <a:ext uri="{FF2B5EF4-FFF2-40B4-BE49-F238E27FC236}">
                  <a16:creationId xmlns:a16="http://schemas.microsoft.com/office/drawing/2014/main" id="{C16BB67E-605A-600A-2FA6-ABD68228F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3">
              <a:extLst>
                <a:ext uri="{FF2B5EF4-FFF2-40B4-BE49-F238E27FC236}">
                  <a16:creationId xmlns:a16="http://schemas.microsoft.com/office/drawing/2014/main" id="{013B69E6-9E62-263C-3A2F-680D41731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7">
              <a:extLst>
                <a:ext uri="{FF2B5EF4-FFF2-40B4-BE49-F238E27FC236}">
                  <a16:creationId xmlns:a16="http://schemas.microsoft.com/office/drawing/2014/main" id="{FDEBF156-9193-F385-8196-9305DA226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8">
              <a:extLst>
                <a:ext uri="{FF2B5EF4-FFF2-40B4-BE49-F238E27FC236}">
                  <a16:creationId xmlns:a16="http://schemas.microsoft.com/office/drawing/2014/main" id="{5E14D2EE-250D-E6AE-AA3A-BF5228A49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9">
              <a:extLst>
                <a:ext uri="{FF2B5EF4-FFF2-40B4-BE49-F238E27FC236}">
                  <a16:creationId xmlns:a16="http://schemas.microsoft.com/office/drawing/2014/main" id="{5C44B72B-6C58-B807-479A-739F14E12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05FD223-8589-E7E1-1DBB-3CB153902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40B2255D-E9C2-F86F-40D2-0F011A6C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">
              <a:extLst>
                <a:ext uri="{FF2B5EF4-FFF2-40B4-BE49-F238E27FC236}">
                  <a16:creationId xmlns:a16="http://schemas.microsoft.com/office/drawing/2014/main" id="{C70E3CC0-A6DF-5027-153A-DC10B8632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841FE5DA-9DA6-9E38-6311-336F6290B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DD700C6A-261F-E377-C10E-5CB5C1B98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EAF7D2FE-AC16-F48B-2627-9C5C27314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36031627-0483-D8F9-34E6-4853CCAA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0CF91E62-9653-0B0A-8736-950BF15C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6A0BFE3A-6C7C-A46A-8367-371FED9A8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9A0CEBB0-F676-BE13-3E39-8762CC558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3">
              <a:extLst>
                <a:ext uri="{FF2B5EF4-FFF2-40B4-BE49-F238E27FC236}">
                  <a16:creationId xmlns:a16="http://schemas.microsoft.com/office/drawing/2014/main" id="{865BBCC6-8C81-5BBD-F6EF-EE2FCEE42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C0919053-4685-AE7E-5FD5-2485D4C9A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D0871D33-9A36-0CBA-1E8F-7D08AA2C1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BE4E59FB-1A69-687E-78DA-0F1C4BC6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0F08F27F-0CC2-DB10-2DB9-267F088E5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6BA26DFD-3E8E-27B0-791E-E1D21F71A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6">
              <a:extLst>
                <a:ext uri="{FF2B5EF4-FFF2-40B4-BE49-F238E27FC236}">
                  <a16:creationId xmlns:a16="http://schemas.microsoft.com/office/drawing/2014/main" id="{B5D899FF-B2E1-B189-47DE-151B4DB8E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8">
              <a:extLst>
                <a:ext uri="{FF2B5EF4-FFF2-40B4-BE49-F238E27FC236}">
                  <a16:creationId xmlns:a16="http://schemas.microsoft.com/office/drawing/2014/main" id="{C22C8D11-F8AA-5136-1F85-0F4E9FF11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0">
              <a:extLst>
                <a:ext uri="{FF2B5EF4-FFF2-40B4-BE49-F238E27FC236}">
                  <a16:creationId xmlns:a16="http://schemas.microsoft.com/office/drawing/2014/main" id="{6BE33FE3-E92C-EB5E-C273-999F583A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2">
              <a:extLst>
                <a:ext uri="{FF2B5EF4-FFF2-40B4-BE49-F238E27FC236}">
                  <a16:creationId xmlns:a16="http://schemas.microsoft.com/office/drawing/2014/main" id="{D8C7D829-3348-21AF-32CC-04A638ACC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C192EB14-DC74-F9ED-6DCE-AFEC9A8F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7022285C-2C16-540A-0A8E-86FF1704B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96011A51-F9D8-4BE7-01EB-F73DA400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B3EE60F9-FF7D-A5A2-7289-52A39D11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C103BFEF-5D3F-D886-9773-C0A6EED36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FC998D32-A9FA-C1B7-E815-5D9EBA1635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5">
              <a:extLst>
                <a:ext uri="{FF2B5EF4-FFF2-40B4-BE49-F238E27FC236}">
                  <a16:creationId xmlns:a16="http://schemas.microsoft.com/office/drawing/2014/main" id="{856A9346-1D82-93A8-46AE-17A3E0020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6">
              <a:extLst>
                <a:ext uri="{FF2B5EF4-FFF2-40B4-BE49-F238E27FC236}">
                  <a16:creationId xmlns:a16="http://schemas.microsoft.com/office/drawing/2014/main" id="{DC0F7F45-8333-AA09-3009-46FD24F4B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9">
              <a:extLst>
                <a:ext uri="{FF2B5EF4-FFF2-40B4-BE49-F238E27FC236}">
                  <a16:creationId xmlns:a16="http://schemas.microsoft.com/office/drawing/2014/main" id="{D7D27B0E-C0D8-751C-911C-8B504D3FB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0">
              <a:extLst>
                <a:ext uri="{FF2B5EF4-FFF2-40B4-BE49-F238E27FC236}">
                  <a16:creationId xmlns:a16="http://schemas.microsoft.com/office/drawing/2014/main" id="{F21EC2D4-158E-2B7B-06E2-DB64A71C9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4">
              <a:extLst>
                <a:ext uri="{FF2B5EF4-FFF2-40B4-BE49-F238E27FC236}">
                  <a16:creationId xmlns:a16="http://schemas.microsoft.com/office/drawing/2014/main" id="{B7DC23F0-08AA-00E1-CCE9-F40F01153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32086F71-3F9E-9C11-B273-FECC599E3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7">
              <a:extLst>
                <a:ext uri="{FF2B5EF4-FFF2-40B4-BE49-F238E27FC236}">
                  <a16:creationId xmlns:a16="http://schemas.microsoft.com/office/drawing/2014/main" id="{BDCDE058-5A65-30AC-0C3E-E4514A969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33DCA624-327B-8905-DFBA-8DE11B6BE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4">
              <a:extLst>
                <a:ext uri="{FF2B5EF4-FFF2-40B4-BE49-F238E27FC236}">
                  <a16:creationId xmlns:a16="http://schemas.microsoft.com/office/drawing/2014/main" id="{1D9D6A36-FBC7-2E03-6E68-E86C60B75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7C44EDB4-E2E1-6E68-9756-366C9C97D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2EA1C235-874B-E25B-00E4-ED769DC21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9EA3DBA8-928D-8F03-D9CE-F74A42A59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5D032C00-0D82-E67A-909C-77C069950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71267BA2-F2DC-8907-9C0B-E3503C522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01EB0F-9DC5-AF29-01EC-7DDF258FC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E373A91D-53CA-8EDF-8848-C57730058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9">
              <a:extLst>
                <a:ext uri="{FF2B5EF4-FFF2-40B4-BE49-F238E27FC236}">
                  <a16:creationId xmlns:a16="http://schemas.microsoft.com/office/drawing/2014/main" id="{3837E243-044D-C386-4D7F-3634A95F7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9">
              <a:extLst>
                <a:ext uri="{FF2B5EF4-FFF2-40B4-BE49-F238E27FC236}">
                  <a16:creationId xmlns:a16="http://schemas.microsoft.com/office/drawing/2014/main" id="{ACCD4850-F004-5A8F-9972-53104C88F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4">
              <a:extLst>
                <a:ext uri="{FF2B5EF4-FFF2-40B4-BE49-F238E27FC236}">
                  <a16:creationId xmlns:a16="http://schemas.microsoft.com/office/drawing/2014/main" id="{4E08BF6F-957A-406D-271D-7224ED7EF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C38E7D06-3EC7-FAF6-F990-60138F7BE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5">
              <a:extLst>
                <a:ext uri="{FF2B5EF4-FFF2-40B4-BE49-F238E27FC236}">
                  <a16:creationId xmlns:a16="http://schemas.microsoft.com/office/drawing/2014/main" id="{271119BC-A5AB-5BE4-4955-4306790B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52E6A0D-A9E3-0E6D-2E0F-B30C743B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11" y="1875866"/>
            <a:ext cx="5604776" cy="50785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C5375A-CF1D-09E0-16FC-842E0C258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6" y="1276351"/>
            <a:ext cx="4055673" cy="53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48525" y="346107"/>
            <a:ext cx="6203733" cy="137282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Analytical Queries 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645813" y="260245"/>
            <a:ext cx="5142017" cy="26190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lnSpc>
                <a:spcPct val="140000"/>
              </a:lnSpc>
              <a:buNone/>
            </a:pPr>
            <a:r>
              <a:rPr lang="en-US" sz="1400" b="1">
                <a:solidFill>
                  <a:schemeClr val="tx1"/>
                </a:solidFill>
              </a:rPr>
              <a:t>Gaining Insights with Targeted Queries</a:t>
            </a:r>
          </a:p>
          <a:p>
            <a:pPr lvl="0">
              <a:lnSpc>
                <a:spcPct val="140000"/>
              </a:lnSpc>
            </a:pPr>
            <a:r>
              <a:rPr lang="en-US" sz="1400">
                <a:solidFill>
                  <a:schemeClr val="tx1"/>
                </a:solidFill>
              </a:rPr>
              <a:t>Assessed treatment effectiveness to find the best options</a:t>
            </a:r>
          </a:p>
          <a:p>
            <a:pPr lvl="0">
              <a:lnSpc>
                <a:spcPct val="140000"/>
              </a:lnSpc>
            </a:pPr>
            <a:r>
              <a:rPr lang="en-US" sz="1400">
                <a:solidFill>
                  <a:schemeClr val="tx1"/>
                </a:solidFill>
              </a:rPr>
              <a:t>Analyzed disease impact on different demographics for tailored healthcare</a:t>
            </a:r>
          </a:p>
          <a:p>
            <a:pPr lvl="0">
              <a:lnSpc>
                <a:spcPct val="140000"/>
              </a:lnSpc>
            </a:pPr>
            <a:r>
              <a:rPr lang="en-US" sz="1400">
                <a:solidFill>
                  <a:schemeClr val="tx1"/>
                </a:solidFill>
              </a:rPr>
              <a:t>Transformed data into actionable insights for informed healthcare planning</a:t>
            </a:r>
          </a:p>
          <a:p>
            <a:pPr lvl="0">
              <a:lnSpc>
                <a:spcPct val="140000"/>
              </a:lnSpc>
            </a:pP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435E13-4F33-4353-A24E-D37F3785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3153AA8F-BF95-4135-98A9-71FD20DD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5">
              <a:extLst>
                <a:ext uri="{FF2B5EF4-FFF2-40B4-BE49-F238E27FC236}">
                  <a16:creationId xmlns:a16="http://schemas.microsoft.com/office/drawing/2014/main" id="{D279C500-6A73-497D-9B5A-E2F33AD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C9FA26D-3AA5-963F-C65D-9621D0522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1" y="1483659"/>
            <a:ext cx="4472470" cy="43837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97AB5B6-62D6-BA80-89D6-38A1A51A8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99" y="2649071"/>
            <a:ext cx="3778051" cy="41148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E46D80A-63F9-FE2B-8585-F5D4D11EE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67" y="2256864"/>
            <a:ext cx="404032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6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 rot="-10800000" flipV="1">
            <a:off x="539888" y="772773"/>
            <a:ext cx="4223965" cy="164596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MongoDB- Document Oriented NoSQL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630EB-E75B-2E04-D284-3D3886FB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6" y="1524921"/>
            <a:ext cx="3914311" cy="393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1E3E85-5AEE-411E-03BE-E3EEE78B1959}"/>
              </a:ext>
            </a:extLst>
          </p:cNvPr>
          <p:cNvSpPr txBox="1"/>
          <p:nvPr/>
        </p:nvSpPr>
        <p:spPr>
          <a:xfrm>
            <a:off x="5504154" y="310718"/>
            <a:ext cx="6480699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 b="1">
                <a:ea typeface="+mn-lt"/>
                <a:cs typeface="+mn-lt"/>
              </a:rPr>
              <a:t>Documents and Collections</a:t>
            </a:r>
            <a:r>
              <a:rPr lang="en-US">
                <a:ea typeface="+mn-lt"/>
                <a:cs typeface="+mn-lt"/>
              </a:rPr>
              <a:t>: Each document can have a varied structure, containing all the data related to a single entity, which allows embedding arrays and other documents directly.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Denormalization</a:t>
            </a:r>
            <a:r>
              <a:rPr lang="en-US">
                <a:ea typeface="+mn-lt"/>
                <a:cs typeface="+mn-lt"/>
              </a:rPr>
              <a:t>: Related data might be stored together in the same document for quicker read access, reducing the need for joins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Schema-less Design</a:t>
            </a:r>
            <a:r>
              <a:rPr lang="en-US">
                <a:ea typeface="+mn-lt"/>
                <a:cs typeface="+mn-lt"/>
              </a:rPr>
              <a:t>: The schema can evolve over time without requiring migrations, making it easier to adapt to changing data needs.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2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6B503-5015-1D75-C92F-9341F8524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4B85C9-5382-D276-ED70-33EF1B4BC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D7A146-FC7D-65D9-7A04-1879D57A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F726F15-EF96-BA65-1B5A-2A0B59B86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10800000" flipV="1">
            <a:off x="539888" y="772773"/>
            <a:ext cx="4223965" cy="356596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Neo4j Graph Based NoSQL DB</a:t>
            </a:r>
          </a:p>
        </p:txBody>
      </p:sp>
      <p:pic>
        <p:nvPicPr>
          <p:cNvPr id="3" name="Picture 2" descr="A diagram of a patient&#10;&#10;Description automatically generated">
            <a:extLst>
              <a:ext uri="{FF2B5EF4-FFF2-40B4-BE49-F238E27FC236}">
                <a16:creationId xmlns:a16="http://schemas.microsoft.com/office/drawing/2014/main" id="{0E7055AA-FAFB-AF03-8315-62A53218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86" y="1713600"/>
            <a:ext cx="4702629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87DA2-BD69-A092-64D4-47FC9642D974}"/>
              </a:ext>
            </a:extLst>
          </p:cNvPr>
          <p:cNvSpPr txBox="1"/>
          <p:nvPr/>
        </p:nvSpPr>
        <p:spPr>
          <a:xfrm>
            <a:off x="5676000" y="480000"/>
            <a:ext cx="621600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Nodes and Relationships</a:t>
            </a:r>
            <a:r>
              <a:rPr lang="en-US">
                <a:ea typeface="+mn-lt"/>
                <a:cs typeface="+mn-lt"/>
              </a:rPr>
              <a:t>: Data is structured as nodes (entities) and edges (relationships), which is ideal for datasets where relationships are as important as the data itself.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Property Graph</a:t>
            </a:r>
            <a:r>
              <a:rPr lang="en-US">
                <a:ea typeface="+mn-lt"/>
                <a:cs typeface="+mn-lt"/>
              </a:rPr>
              <a:t>: Both nodes and relationships can have properties, allowing them to store data.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Schema-free</a:t>
            </a:r>
            <a:r>
              <a:rPr lang="en-US">
                <a:ea typeface="+mn-lt"/>
                <a:cs typeface="+mn-lt"/>
              </a:rPr>
              <a:t>: There's no fixed schema, enabling you to add different properties to nodes and relationships as needed.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F8F2B-8667-79DD-2F49-B151829FA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69239DF-EAA4-47C3-B4E3-79C6BCB24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3" y="5267"/>
            <a:ext cx="6635041" cy="684746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89B237-4CAB-4403-A95C-C04D71F4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45458" y="-31769"/>
            <a:ext cx="510538" cy="6804779"/>
            <a:chOff x="11445458" y="-31769"/>
            <a:chExt cx="510538" cy="6804779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7521" y="666336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0E53B701-E5D9-4269-97AD-69F3087D2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8634" y="742112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1">
              <a:extLst>
                <a:ext uri="{FF2B5EF4-FFF2-40B4-BE49-F238E27FC236}">
                  <a16:creationId xmlns:a16="http://schemas.microsoft.com/office/drawing/2014/main" id="{53F3EB0D-ADA8-4F65-9811-0A990FE6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06592" y="959823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3">
              <a:extLst>
                <a:ext uri="{FF2B5EF4-FFF2-40B4-BE49-F238E27FC236}">
                  <a16:creationId xmlns:a16="http://schemas.microsoft.com/office/drawing/2014/main" id="{7FC10137-17E1-4C6D-B7A2-CD86B7C14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678" y="1198596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4">
              <a:extLst>
                <a:ext uri="{FF2B5EF4-FFF2-40B4-BE49-F238E27FC236}">
                  <a16:creationId xmlns:a16="http://schemas.microsoft.com/office/drawing/2014/main" id="{983715DD-6794-4B57-8585-E0EFF671E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560" y="447364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5">
              <a:extLst>
                <a:ext uri="{FF2B5EF4-FFF2-40B4-BE49-F238E27FC236}">
                  <a16:creationId xmlns:a16="http://schemas.microsoft.com/office/drawing/2014/main" id="{6B8B9805-E14F-4943-B15E-48460BFD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538" y="140819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6">
              <a:extLst>
                <a:ext uri="{FF2B5EF4-FFF2-40B4-BE49-F238E27FC236}">
                  <a16:creationId xmlns:a16="http://schemas.microsoft.com/office/drawing/2014/main" id="{112C42C6-34DE-404D-B18A-8E94E76A3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94234" y="223823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105114E3-B528-44FB-AD64-31F7940A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80687" y="1617942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9">
              <a:extLst>
                <a:ext uri="{FF2B5EF4-FFF2-40B4-BE49-F238E27FC236}">
                  <a16:creationId xmlns:a16="http://schemas.microsoft.com/office/drawing/2014/main" id="{66162961-2E66-4F1D-AD08-A09C28C5E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0137" y="200295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0">
              <a:extLst>
                <a:ext uri="{FF2B5EF4-FFF2-40B4-BE49-F238E27FC236}">
                  <a16:creationId xmlns:a16="http://schemas.microsoft.com/office/drawing/2014/main" id="{7DF10D80-7F03-41B7-BF83-7086CFB70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5368" y="1847736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1">
              <a:extLst>
                <a:ext uri="{FF2B5EF4-FFF2-40B4-BE49-F238E27FC236}">
                  <a16:creationId xmlns:a16="http://schemas.microsoft.com/office/drawing/2014/main" id="{60E5BEF8-88A7-4088-8382-FC596B16B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4067" y="-12868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0903" y="665835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275" y="89688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47934" y="1134675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884943FC-F8F5-47A2-8C6C-AD8385B0F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0984" y="2147729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2">
              <a:extLst>
                <a:ext uri="{FF2B5EF4-FFF2-40B4-BE49-F238E27FC236}">
                  <a16:creationId xmlns:a16="http://schemas.microsoft.com/office/drawing/2014/main" id="{FBD1CFD7-B550-428B-99C5-E70AE1117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820" y="1925276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3">
              <a:extLst>
                <a:ext uri="{FF2B5EF4-FFF2-40B4-BE49-F238E27FC236}">
                  <a16:creationId xmlns:a16="http://schemas.microsoft.com/office/drawing/2014/main" id="{86464553-DBB1-4FDD-A906-723DE0BFA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1377" y="1610488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22393" y="461249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6789" y="39307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9">
              <a:extLst>
                <a:ext uri="{FF2B5EF4-FFF2-40B4-BE49-F238E27FC236}">
                  <a16:creationId xmlns:a16="http://schemas.microsoft.com/office/drawing/2014/main" id="{363F6E9F-7E05-4464-BE66-BB27B4589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165" y="1398137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0">
              <a:extLst>
                <a:ext uri="{FF2B5EF4-FFF2-40B4-BE49-F238E27FC236}">
                  <a16:creationId xmlns:a16="http://schemas.microsoft.com/office/drawing/2014/main" id="{CE4367E1-2C4E-4A0B-A9E2-2DC3B3BCD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65017" y="2021046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5">
              <a:extLst>
                <a:ext uri="{FF2B5EF4-FFF2-40B4-BE49-F238E27FC236}">
                  <a16:creationId xmlns:a16="http://schemas.microsoft.com/office/drawing/2014/main" id="{EE215DA3-ED82-4F29-9835-DD3B5ADD4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839032" y="2023516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53729" y="26124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873A13E-F493-4022-9CDB-49676747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3710" y="3240972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631ED96D-0634-4E7F-BE08-A8ACAA0A6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623" y="433228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3F1416-268F-487F-ABB4-1C62E6C68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7553" y="532960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5E99890-1E26-4DDC-8F50-128C4875B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3205" y="454051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59914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66093C3-5DCC-4A45-897C-F2C5CA94A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7108" y="300503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E5879CC9-6134-4E28-8170-9DD4240CC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777" y="4845128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2B9234F-7351-4670-9340-3ABC48A30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6885" y="5086249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F67C8B5-D925-449D-BCA7-751730551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849" y="2542950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5342" y="622350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3510" y="55415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175DC6-FE35-414D-B1FC-53870E0F6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7300" y="402564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5149" y="5781473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8AAA7A16-3076-4557-9DC3-297D83248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4208" y="277556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62AFF181-4F3A-40CE-BC79-BD8D97E0C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2353" y="37945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E9EE8F9C-63EF-41F7-90AC-95F09336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7610" y="3561050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2">
              <a:extLst>
                <a:ext uri="{FF2B5EF4-FFF2-40B4-BE49-F238E27FC236}">
                  <a16:creationId xmlns:a16="http://schemas.microsoft.com/office/drawing/2014/main" id="{F99D5EE6-2CC4-4A54-9A07-4734713E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08042" y="2895364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3">
              <a:extLst>
                <a:ext uri="{FF2B5EF4-FFF2-40B4-BE49-F238E27FC236}">
                  <a16:creationId xmlns:a16="http://schemas.microsoft.com/office/drawing/2014/main" id="{DC83D62C-4898-4734-893F-7FE7A2D70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9400" y="4033977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4">
              <a:extLst>
                <a:ext uri="{FF2B5EF4-FFF2-40B4-BE49-F238E27FC236}">
                  <a16:creationId xmlns:a16="http://schemas.microsoft.com/office/drawing/2014/main" id="{EFA4198B-E065-405F-84E4-B0220DCE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351" y="2627056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5">
              <a:extLst>
                <a:ext uri="{FF2B5EF4-FFF2-40B4-BE49-F238E27FC236}">
                  <a16:creationId xmlns:a16="http://schemas.microsoft.com/office/drawing/2014/main" id="{F6D1AC12-FB95-4593-BF80-DABEDD4E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7982" y="3771071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6">
              <a:extLst>
                <a:ext uri="{FF2B5EF4-FFF2-40B4-BE49-F238E27FC236}">
                  <a16:creationId xmlns:a16="http://schemas.microsoft.com/office/drawing/2014/main" id="{9F41615F-3978-4890-992E-1D44D0D9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64" y="5317507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7">
              <a:extLst>
                <a:ext uri="{FF2B5EF4-FFF2-40B4-BE49-F238E27FC236}">
                  <a16:creationId xmlns:a16="http://schemas.microsoft.com/office/drawing/2014/main" id="{293C0AD6-F904-4337-8CAB-2FF649834B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5944" y="4533529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8">
              <a:extLst>
                <a:ext uri="{FF2B5EF4-FFF2-40B4-BE49-F238E27FC236}">
                  <a16:creationId xmlns:a16="http://schemas.microsoft.com/office/drawing/2014/main" id="{E68410D4-6ED4-4651-8543-78B0AB57A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3332" y="3190789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2589" y="5599752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802" y="619149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id="{6CC97770-31D6-46F7-9608-9D96AEF4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4132" y="5079102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2">
              <a:extLst>
                <a:ext uri="{FF2B5EF4-FFF2-40B4-BE49-F238E27FC236}">
                  <a16:creationId xmlns:a16="http://schemas.microsoft.com/office/drawing/2014/main" id="{1F6A0344-12D8-457F-B2C4-BF6ABC3F9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0869" y="4852243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3">
              <a:extLst>
                <a:ext uri="{FF2B5EF4-FFF2-40B4-BE49-F238E27FC236}">
                  <a16:creationId xmlns:a16="http://schemas.microsoft.com/office/drawing/2014/main" id="{A659A3FC-205E-41C5-90D8-2909635C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742" y="4352608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694" y="59328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id="{A337719B-635F-4455-A8E8-6983D9B3D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38703" y="2387288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665D8F7B-6125-4923-82FD-4541506B6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3949" y="3551571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0208" y="637939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4699" y="6633625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518248" y="5648840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3F8BFF8-4114-8649-CC27-1D430196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" t="-3191" r="9649" b="7209"/>
          <a:stretch/>
        </p:blipFill>
        <p:spPr>
          <a:xfrm>
            <a:off x="4709189" y="-733595"/>
            <a:ext cx="7323625" cy="78346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2F977C-8082-D4EF-7101-F912DEBF7AE6}"/>
              </a:ext>
            </a:extLst>
          </p:cNvPr>
          <p:cNvSpPr txBox="1"/>
          <p:nvPr/>
        </p:nvSpPr>
        <p:spPr>
          <a:xfrm>
            <a:off x="119062" y="619124"/>
            <a:ext cx="4291011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Components of AWS Architecture</a:t>
            </a:r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Amazon EC2</a:t>
            </a:r>
            <a:r>
              <a:rPr lang="en-US">
                <a:ea typeface="+mn-lt"/>
                <a:cs typeface="+mn-lt"/>
              </a:rPr>
              <a:t>: Host application in the cloud.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Amazon S3</a:t>
            </a:r>
            <a:r>
              <a:rPr lang="en-US">
                <a:ea typeface="+mn-lt"/>
                <a:cs typeface="+mn-lt"/>
              </a:rPr>
              <a:t>: Store backups, logs, and other files.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AWS Glue</a:t>
            </a:r>
            <a:r>
              <a:rPr lang="en-US">
                <a:ea typeface="+mn-lt"/>
                <a:cs typeface="+mn-lt"/>
              </a:rPr>
              <a:t>: For ETL process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AWS DynamoDB</a:t>
            </a:r>
            <a:r>
              <a:rPr lang="en-US">
                <a:ea typeface="+mn-lt"/>
                <a:cs typeface="+mn-lt"/>
              </a:rPr>
              <a:t>: As NoSQL databases for different types of data storage needs.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AWS Lambda</a:t>
            </a:r>
            <a:r>
              <a:rPr lang="en-US">
                <a:ea typeface="+mn-lt"/>
                <a:cs typeface="+mn-lt"/>
              </a:rPr>
              <a:t>: To run code in response to triggers (such as changes in data or system states).</a:t>
            </a:r>
            <a:endParaRPr lang="en-US"/>
          </a:p>
          <a:p>
            <a:endParaRPr lang="en-US"/>
          </a:p>
          <a:p>
            <a:r>
              <a:rPr lang="en-US" b="1">
                <a:ea typeface="+mn-lt"/>
                <a:cs typeface="+mn-lt"/>
              </a:rPr>
              <a:t>Amazon EMR on AWS</a:t>
            </a:r>
            <a:r>
              <a:rPr lang="en-US">
                <a:ea typeface="+mn-lt"/>
                <a:cs typeface="+mn-lt"/>
              </a:rPr>
              <a:t>: To handle data-processing jobs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91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document&#10;&#10;Description automatically generated">
            <a:extLst>
              <a:ext uri="{FF2B5EF4-FFF2-40B4-BE49-F238E27FC236}">
                <a16:creationId xmlns:a16="http://schemas.microsoft.com/office/drawing/2014/main" id="{5857617C-DCDE-84C6-14A1-91EE41810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000" y="587852"/>
            <a:ext cx="7176895" cy="5686425"/>
          </a:xfrm>
        </p:spPr>
      </p:pic>
    </p:spTree>
    <p:extLst>
      <p:ext uri="{BB962C8B-B14F-4D97-AF65-F5344CB8AC3E}">
        <p14:creationId xmlns:p14="http://schemas.microsoft.com/office/powerpoint/2010/main" val="390249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A27A5CA-8322-4584-B42A-F2691652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989A5E-D171-4BB1-ACFF-6D1503FE5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E37D5E-2F40-4CD5-A0F2-04001FB7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799" y="871105"/>
            <a:ext cx="7120054" cy="511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790700" y="1141507"/>
            <a:ext cx="5823323" cy="1099670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 Introduction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790699" y="2348753"/>
            <a:ext cx="5823323" cy="3199061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Merged data management with healthcare to discover insights</a:t>
            </a:r>
          </a:p>
          <a:p>
            <a:pPr lvl="0"/>
            <a:r>
              <a:rPr lang="en-US"/>
              <a:t>Focused on extracting actionable insights from health data</a:t>
            </a:r>
          </a:p>
          <a:p>
            <a:pPr lvl="0"/>
            <a:r>
              <a:rPr lang="en-US"/>
              <a:t>Aimed to understand disease patterns, treatment efficacy, and patient demographics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DC3E08-72B7-412C-A277-9F3CF8EB3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4164" y="-37765"/>
            <a:ext cx="1829755" cy="6918658"/>
            <a:chOff x="9314164" y="-37765"/>
            <a:chExt cx="1829755" cy="6918658"/>
          </a:xfrm>
        </p:grpSpPr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6E393635-9ABA-4EE9-8984-D5B554D94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2A5EAEA1-79EC-462F-A08B-6139634F7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1D2E5290-45AD-48B0-B9A0-7AE0A908B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4">
              <a:extLst>
                <a:ext uri="{FF2B5EF4-FFF2-40B4-BE49-F238E27FC236}">
                  <a16:creationId xmlns:a16="http://schemas.microsoft.com/office/drawing/2014/main" id="{E13C4831-440C-418E-9302-DDD9BFE38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6">
              <a:extLst>
                <a:ext uri="{FF2B5EF4-FFF2-40B4-BE49-F238E27FC236}">
                  <a16:creationId xmlns:a16="http://schemas.microsoft.com/office/drawing/2014/main" id="{42B526D9-7E5C-4A67-9B1C-9E92092EA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DFA07926-5610-463F-BB98-6659FBA4C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0">
              <a:extLst>
                <a:ext uri="{FF2B5EF4-FFF2-40B4-BE49-F238E27FC236}">
                  <a16:creationId xmlns:a16="http://schemas.microsoft.com/office/drawing/2014/main" id="{827A238B-BA0C-4EBD-92EB-57B575487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2">
              <a:extLst>
                <a:ext uri="{FF2B5EF4-FFF2-40B4-BE49-F238E27FC236}">
                  <a16:creationId xmlns:a16="http://schemas.microsoft.com/office/drawing/2014/main" id="{0CC3E394-72A8-46B8-B333-9A4801153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0">
              <a:extLst>
                <a:ext uri="{FF2B5EF4-FFF2-40B4-BE49-F238E27FC236}">
                  <a16:creationId xmlns:a16="http://schemas.microsoft.com/office/drawing/2014/main" id="{C2F2B81F-CCBD-4D75-A268-529C27BEB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1">
              <a:extLst>
                <a:ext uri="{FF2B5EF4-FFF2-40B4-BE49-F238E27FC236}">
                  <a16:creationId xmlns:a16="http://schemas.microsoft.com/office/drawing/2014/main" id="{248273A6-4595-4B49-870D-93184B2BC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5">
              <a:extLst>
                <a:ext uri="{FF2B5EF4-FFF2-40B4-BE49-F238E27FC236}">
                  <a16:creationId xmlns:a16="http://schemas.microsoft.com/office/drawing/2014/main" id="{613F679C-C6B7-45E2-AB85-06F11D01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1">
              <a:extLst>
                <a:ext uri="{FF2B5EF4-FFF2-40B4-BE49-F238E27FC236}">
                  <a16:creationId xmlns:a16="http://schemas.microsoft.com/office/drawing/2014/main" id="{AD733645-CE3B-4C6D-98E4-1C01A1C3F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CC6A862F-C126-4979-9572-943E0EFA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D810D816-815F-4A09-A3E5-451D74A2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297ABCD3-B369-4690-81A8-2627F24E4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A2F71286-5332-4172-A372-755A472F3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B5108B37-F44A-47A4-A995-524197C47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B4CEC1A4-E49B-426A-A335-FBB8D5434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A877D66C-F031-4FD3-A679-013BBD59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204EE8DB-CB6A-4043-8892-547496A83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D41334E9-5983-47FA-8F3F-E023DE88C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6FA6CD72-6404-4323-BFB5-E3C38E38E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6">
              <a:extLst>
                <a:ext uri="{FF2B5EF4-FFF2-40B4-BE49-F238E27FC236}">
                  <a16:creationId xmlns:a16="http://schemas.microsoft.com/office/drawing/2014/main" id="{8A621A24-4735-44CF-99C1-BC39C2B71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6">
              <a:extLst>
                <a:ext uri="{FF2B5EF4-FFF2-40B4-BE49-F238E27FC236}">
                  <a16:creationId xmlns:a16="http://schemas.microsoft.com/office/drawing/2014/main" id="{C55F2697-EFEC-4C5E-9D88-7F7774735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0">
              <a:extLst>
                <a:ext uri="{FF2B5EF4-FFF2-40B4-BE49-F238E27FC236}">
                  <a16:creationId xmlns:a16="http://schemas.microsoft.com/office/drawing/2014/main" id="{3E74E34E-E8B2-43CF-A574-E562761D2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2">
              <a:extLst>
                <a:ext uri="{FF2B5EF4-FFF2-40B4-BE49-F238E27FC236}">
                  <a16:creationId xmlns:a16="http://schemas.microsoft.com/office/drawing/2014/main" id="{4FCC862A-0E3B-42C2-9B61-40EE412F2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6A4FFCDE-0207-482A-B5D1-757A0E0FA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4729E6D2-3822-40F6-8EB5-86F31EF1E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C8B35183-6EB6-4558-9788-CE8F0594D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B875E16E-F2DF-4A3D-A535-311A1886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273178BC-B163-42C8-8AA3-E6015091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8">
              <a:extLst>
                <a:ext uri="{FF2B5EF4-FFF2-40B4-BE49-F238E27FC236}">
                  <a16:creationId xmlns:a16="http://schemas.microsoft.com/office/drawing/2014/main" id="{3F715015-E0A6-4A26-9FD6-8150DDF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9">
              <a:extLst>
                <a:ext uri="{FF2B5EF4-FFF2-40B4-BE49-F238E27FC236}">
                  <a16:creationId xmlns:a16="http://schemas.microsoft.com/office/drawing/2014/main" id="{0EE0F506-CF28-4919-843E-96C438CC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0">
              <a:extLst>
                <a:ext uri="{FF2B5EF4-FFF2-40B4-BE49-F238E27FC236}">
                  <a16:creationId xmlns:a16="http://schemas.microsoft.com/office/drawing/2014/main" id="{ABF621B4-0B01-43A4-A7D1-413915B3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4">
              <a:extLst>
                <a:ext uri="{FF2B5EF4-FFF2-40B4-BE49-F238E27FC236}">
                  <a16:creationId xmlns:a16="http://schemas.microsoft.com/office/drawing/2014/main" id="{11CEF3FD-9334-449D-9A0D-A87415834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06">
              <a:extLst>
                <a:ext uri="{FF2B5EF4-FFF2-40B4-BE49-F238E27FC236}">
                  <a16:creationId xmlns:a16="http://schemas.microsoft.com/office/drawing/2014/main" id="{9FB3FAF8-148B-46ED-9715-58CFE790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08">
              <a:extLst>
                <a:ext uri="{FF2B5EF4-FFF2-40B4-BE49-F238E27FC236}">
                  <a16:creationId xmlns:a16="http://schemas.microsoft.com/office/drawing/2014/main" id="{410E3435-0683-4EF2-9185-B5CADDD60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0">
              <a:extLst>
                <a:ext uri="{FF2B5EF4-FFF2-40B4-BE49-F238E27FC236}">
                  <a16:creationId xmlns:a16="http://schemas.microsoft.com/office/drawing/2014/main" id="{FC146718-F493-4688-93D1-D3C4DBB66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2">
              <a:extLst>
                <a:ext uri="{FF2B5EF4-FFF2-40B4-BE49-F238E27FC236}">
                  <a16:creationId xmlns:a16="http://schemas.microsoft.com/office/drawing/2014/main" id="{1C18D603-D7E6-4574-B11F-2C2462E3C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0">
              <a:extLst>
                <a:ext uri="{FF2B5EF4-FFF2-40B4-BE49-F238E27FC236}">
                  <a16:creationId xmlns:a16="http://schemas.microsoft.com/office/drawing/2014/main" id="{39BAC9E3-0ED4-4E15-9E08-A51F8487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1">
              <a:extLst>
                <a:ext uri="{FF2B5EF4-FFF2-40B4-BE49-F238E27FC236}">
                  <a16:creationId xmlns:a16="http://schemas.microsoft.com/office/drawing/2014/main" id="{731CC313-61BB-44C9-9BE8-6CFF0F2B0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35">
              <a:extLst>
                <a:ext uri="{FF2B5EF4-FFF2-40B4-BE49-F238E27FC236}">
                  <a16:creationId xmlns:a16="http://schemas.microsoft.com/office/drawing/2014/main" id="{55944B1A-48F3-4273-A87D-B12B35F8E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2C030015-13DB-4AAA-B2C5-0DB11B17B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4CCDA4CA-802B-4060-84E8-3A5BCC253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4AFB2596-28AD-4968-AC8C-0C89D5F8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2877C19B-C85A-43A8-9D22-E3555757E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86BB8A06-3A72-4664-906D-A764FD3C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0">
              <a:extLst>
                <a:ext uri="{FF2B5EF4-FFF2-40B4-BE49-F238E27FC236}">
                  <a16:creationId xmlns:a16="http://schemas.microsoft.com/office/drawing/2014/main" id="{13A6CBDF-A71E-4C76-90F5-F93EC0472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CDDE2395-D4D4-4B16-998E-BA136879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0C4C9822-221D-4DFD-A8F0-88BDB960D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4">
              <a:extLst>
                <a:ext uri="{FF2B5EF4-FFF2-40B4-BE49-F238E27FC236}">
                  <a16:creationId xmlns:a16="http://schemas.microsoft.com/office/drawing/2014/main" id="{75210329-C983-4B1D-8573-5EB689CF4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59">
              <a:extLst>
                <a:ext uri="{FF2B5EF4-FFF2-40B4-BE49-F238E27FC236}">
                  <a16:creationId xmlns:a16="http://schemas.microsoft.com/office/drawing/2014/main" id="{12078099-9836-4B34-B3F8-123577D27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DDC4164A-CF54-4258-93D9-E2985D837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5757C01C-EDE3-4DA2-A988-C56F9267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id="{3DFE3A5E-CE1B-44A3-90D9-F7ECC6F8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6">
              <a:extLst>
                <a:ext uri="{FF2B5EF4-FFF2-40B4-BE49-F238E27FC236}">
                  <a16:creationId xmlns:a16="http://schemas.microsoft.com/office/drawing/2014/main" id="{96392746-AF8E-4EC4-ABD1-04C4AB9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6">
              <a:extLst>
                <a:ext uri="{FF2B5EF4-FFF2-40B4-BE49-F238E27FC236}">
                  <a16:creationId xmlns:a16="http://schemas.microsoft.com/office/drawing/2014/main" id="{63B0352C-E450-4B7D-826D-25B95A158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0">
              <a:extLst>
                <a:ext uri="{FF2B5EF4-FFF2-40B4-BE49-F238E27FC236}">
                  <a16:creationId xmlns:a16="http://schemas.microsoft.com/office/drawing/2014/main" id="{291D0AEA-30E5-47FC-9CBD-F59E92418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2">
              <a:extLst>
                <a:ext uri="{FF2B5EF4-FFF2-40B4-BE49-F238E27FC236}">
                  <a16:creationId xmlns:a16="http://schemas.microsoft.com/office/drawing/2014/main" id="{5D3E4E8D-958E-4303-B0DC-F363C1256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D496ABB3-10B3-42C9-B3B5-8AE46C11A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3" name="Picture 12" descr="Close-up unopened pill packets">
            <a:extLst>
              <a:ext uri="{FF2B5EF4-FFF2-40B4-BE49-F238E27FC236}">
                <a16:creationId xmlns:a16="http://schemas.microsoft.com/office/drawing/2014/main" id="{C1307AB6-9188-1484-A985-C8DE2E384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58" r="19957"/>
          <a:stretch/>
        </p:blipFill>
        <p:spPr>
          <a:xfrm>
            <a:off x="8127999" y="871105"/>
            <a:ext cx="4064001" cy="511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00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ox with black text&#10;&#10;Description automatically generated">
            <a:extLst>
              <a:ext uri="{FF2B5EF4-FFF2-40B4-BE49-F238E27FC236}">
                <a16:creationId xmlns:a16="http://schemas.microsoft.com/office/drawing/2014/main" id="{7211606B-5DC1-9003-552B-A70638F2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00" y="728663"/>
            <a:ext cx="6926756" cy="56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CA810-EB4A-3EAC-1088-18DA691CE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green box with black text&#10;&#10;Description automatically generated">
            <a:extLst>
              <a:ext uri="{FF2B5EF4-FFF2-40B4-BE49-F238E27FC236}">
                <a16:creationId xmlns:a16="http://schemas.microsoft.com/office/drawing/2014/main" id="{95C3E54E-6678-F468-1A61-9B1DBE71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04" y="585787"/>
            <a:ext cx="6174685" cy="55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84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3811" y="498507"/>
            <a:ext cx="5975133" cy="137282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cs typeface="Calibri"/>
              </a:rPr>
              <a:t>Project Conclusion - Key Takeaways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73812" y="1871330"/>
            <a:ext cx="5849587" cy="4415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40000"/>
              </a:lnSpc>
            </a:pPr>
            <a:r>
              <a:rPr lang="en-US" sz="1400"/>
              <a:t>Built a robust disease data model for in-depth analysis and insights</a:t>
            </a:r>
          </a:p>
          <a:p>
            <a:pPr lvl="0">
              <a:lnSpc>
                <a:spcPct val="140000"/>
              </a:lnSpc>
            </a:pPr>
            <a:r>
              <a:rPr lang="en-US" sz="1400"/>
              <a:t>Explored NoSQL databases for flexible, schema-less data structuring</a:t>
            </a:r>
          </a:p>
          <a:p>
            <a:pPr lvl="0">
              <a:lnSpc>
                <a:spcPct val="140000"/>
              </a:lnSpc>
            </a:pPr>
            <a:r>
              <a:rPr lang="en-US" sz="1400"/>
              <a:t>Utilized Snowflake to experience the benefits of cloud data warehousing</a:t>
            </a:r>
          </a:p>
          <a:p>
            <a:pPr lvl="0">
              <a:lnSpc>
                <a:spcPct val="140000"/>
              </a:lnSpc>
            </a:pPr>
            <a:r>
              <a:rPr lang="en-US" sz="1400"/>
              <a:t>Implemented AWS for scalable, real-time, and batch data processing</a:t>
            </a:r>
          </a:p>
          <a:p>
            <a:pPr lvl="0">
              <a:lnSpc>
                <a:spcPct val="140000"/>
              </a:lnSpc>
            </a:pPr>
            <a:r>
              <a:rPr lang="en-US" sz="1400"/>
              <a:t>Met project goals, demonstrating a scalable solution for healthcare analytics</a:t>
            </a:r>
          </a:p>
          <a:p>
            <a:pPr lvl="0">
              <a:lnSpc>
                <a:spcPct val="140000"/>
              </a:lnSpc>
            </a:pPr>
            <a:r>
              <a:rPr lang="en-US" sz="1400"/>
              <a:t>Set the stage for future innovations in health data management and analysis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435E13-4F33-4353-A24E-D37F3785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3153AA8F-BF95-4135-98A9-71FD20DD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5">
              <a:extLst>
                <a:ext uri="{FF2B5EF4-FFF2-40B4-BE49-F238E27FC236}">
                  <a16:creationId xmlns:a16="http://schemas.microsoft.com/office/drawing/2014/main" id="{D279C500-6A73-497D-9B5A-E2F33AD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 descr="Top view of cubes connected with black lines">
            <a:extLst>
              <a:ext uri="{FF2B5EF4-FFF2-40B4-BE49-F238E27FC236}">
                <a16:creationId xmlns:a16="http://schemas.microsoft.com/office/drawing/2014/main" id="{0B2F686D-49EA-22AC-BE59-7FB3F757B4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6276" r="15958" b="-10"/>
          <a:stretch/>
        </p:blipFill>
        <p:spPr>
          <a:xfrm>
            <a:off x="7916511" y="1323722"/>
            <a:ext cx="3240482" cy="42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25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4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86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2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3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4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5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6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7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8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9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0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1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2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3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4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5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6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7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8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9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0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1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2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44" name="Rectangle 343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567966" y="1135530"/>
            <a:ext cx="3027969" cy="2618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Any Questions?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EBF7FA62-A3FD-E4DE-3D88-84F7C55D7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92" r="2" b="2"/>
          <a:stretch/>
        </p:blipFill>
        <p:spPr>
          <a:xfrm>
            <a:off x="20" y="-1"/>
            <a:ext cx="69150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0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DA27A5CA-8322-4584-B42A-F26916528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C989A5E-D171-4BB1-ACFF-6D1503FE5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8E37D5E-2F40-4CD5-A0F2-04001FB7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799" y="871105"/>
            <a:ext cx="7120054" cy="511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790700" y="1141507"/>
            <a:ext cx="5823323" cy="10996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latin typeface="Calibri"/>
                <a:ea typeface="Calibri"/>
                <a:cs typeface="Calibri"/>
              </a:rPr>
              <a:t>Business Problem Definition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790699" y="2348753"/>
            <a:ext cx="5823323" cy="3199061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Focused on disease management and treatment optimization</a:t>
            </a:r>
          </a:p>
          <a:p>
            <a:pPr lvl="0"/>
            <a:r>
              <a:rPr lang="en-US"/>
              <a:t>Bridging the gap between data abundance and meaningful understanding</a:t>
            </a:r>
          </a:p>
          <a:p>
            <a:pPr lvl="0"/>
            <a:r>
              <a:rPr lang="en-US"/>
              <a:t>Empowering healthcare providers with critical insights for informed decisions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DDC3E08-72B7-412C-A277-9F3CF8EB3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4164" y="-37765"/>
            <a:ext cx="1829755" cy="6918658"/>
            <a:chOff x="9314164" y="-37765"/>
            <a:chExt cx="1829755" cy="6918658"/>
          </a:xfrm>
        </p:grpSpPr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6E393635-9ABA-4EE9-8984-D5B554D94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387" y="6316529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2A5EAEA1-79EC-462F-A08B-6139634F7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4759" y="654757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0">
              <a:extLst>
                <a:ext uri="{FF2B5EF4-FFF2-40B4-BE49-F238E27FC236}">
                  <a16:creationId xmlns:a16="http://schemas.microsoft.com/office/drawing/2014/main" id="{1D2E5290-45AD-48B0-B9A0-7AE0A908B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9418" y="67853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E13C4831-440C-418E-9302-DDD9BFE38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3877" y="611194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6">
              <a:extLst>
                <a:ext uri="{FF2B5EF4-FFF2-40B4-BE49-F238E27FC236}">
                  <a16:creationId xmlns:a16="http://schemas.microsoft.com/office/drawing/2014/main" id="{42B526D9-7E5C-4A67-9B1C-9E92092EA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9545" y="623010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8">
              <a:extLst>
                <a:ext uri="{FF2B5EF4-FFF2-40B4-BE49-F238E27FC236}">
                  <a16:creationId xmlns:a16="http://schemas.microsoft.com/office/drawing/2014/main" id="{DFA07926-5610-463F-BB98-6659FBA4C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7216" y="6657917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0">
              <a:extLst>
                <a:ext uri="{FF2B5EF4-FFF2-40B4-BE49-F238E27FC236}">
                  <a16:creationId xmlns:a16="http://schemas.microsoft.com/office/drawing/2014/main" id="{827A238B-BA0C-4EBD-92EB-57B575487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37269" y="598227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2">
              <a:extLst>
                <a:ext uri="{FF2B5EF4-FFF2-40B4-BE49-F238E27FC236}">
                  <a16:creationId xmlns:a16="http://schemas.microsoft.com/office/drawing/2014/main" id="{0CC3E394-72A8-46B8-B333-9A4801153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971" y="649135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30">
              <a:extLst>
                <a:ext uri="{FF2B5EF4-FFF2-40B4-BE49-F238E27FC236}">
                  <a16:creationId xmlns:a16="http://schemas.microsoft.com/office/drawing/2014/main" id="{C2F2B81F-CCBD-4D75-A268-529C27BEB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3634" y="6045189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1">
              <a:extLst>
                <a:ext uri="{FF2B5EF4-FFF2-40B4-BE49-F238E27FC236}">
                  <a16:creationId xmlns:a16="http://schemas.microsoft.com/office/drawing/2014/main" id="{248273A6-4595-4B49-870D-93184B2BC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7308" y="6516876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35">
              <a:extLst>
                <a:ext uri="{FF2B5EF4-FFF2-40B4-BE49-F238E27FC236}">
                  <a16:creationId xmlns:a16="http://schemas.microsoft.com/office/drawing/2014/main" id="{613F679C-C6B7-45E2-AB85-06F11D016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4647" y="6287218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1">
              <a:extLst>
                <a:ext uri="{FF2B5EF4-FFF2-40B4-BE49-F238E27FC236}">
                  <a16:creationId xmlns:a16="http://schemas.microsoft.com/office/drawing/2014/main" id="{AD733645-CE3B-4C6D-98E4-1C01A1C3F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65399" y="6667109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CC6A862F-C126-4979-9572-943E0EFA1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14090" y="6370129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810D816-815F-4A09-A3E5-451D74A2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93683" y="6100955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297ABCD3-B369-4690-81A8-2627F24E4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841" y="6035328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A2F71286-5332-4172-A372-755A472F3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75211" y="661509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3">
              <a:extLst>
                <a:ext uri="{FF2B5EF4-FFF2-40B4-BE49-F238E27FC236}">
                  <a16:creationId xmlns:a16="http://schemas.microsoft.com/office/drawing/2014/main" id="{B5108B37-F44A-47A4-A995-524197C47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237" y="656430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B4CEC1A4-E49B-426A-A335-FBB8D5434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1075" y="675511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4">
              <a:extLst>
                <a:ext uri="{FF2B5EF4-FFF2-40B4-BE49-F238E27FC236}">
                  <a16:creationId xmlns:a16="http://schemas.microsoft.com/office/drawing/2014/main" id="{A877D66C-F031-4FD3-A679-013BBD597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3283" y="636585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204EE8DB-CB6A-4043-8892-547496A83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6517" y="6424733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D41334E9-5983-47FA-8F3F-E023DE88C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8889" y="665577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4">
              <a:extLst>
                <a:ext uri="{FF2B5EF4-FFF2-40B4-BE49-F238E27FC236}">
                  <a16:creationId xmlns:a16="http://schemas.microsoft.com/office/drawing/2014/main" id="{6FA6CD72-6404-4323-BFB5-E3C38E38E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18007" y="622014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6">
              <a:extLst>
                <a:ext uri="{FF2B5EF4-FFF2-40B4-BE49-F238E27FC236}">
                  <a16:creationId xmlns:a16="http://schemas.microsoft.com/office/drawing/2014/main" id="{8A621A24-4735-44CF-99C1-BC39C2B71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28155" y="59963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id="{C55F2697-EFEC-4C5E-9D88-7F7774735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70443" y="6392035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10">
              <a:extLst>
                <a:ext uri="{FF2B5EF4-FFF2-40B4-BE49-F238E27FC236}">
                  <a16:creationId xmlns:a16="http://schemas.microsoft.com/office/drawing/2014/main" id="{3E74E34E-E8B2-43CF-A574-E562761D2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3167" y="616975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2">
              <a:extLst>
                <a:ext uri="{FF2B5EF4-FFF2-40B4-BE49-F238E27FC236}">
                  <a16:creationId xmlns:a16="http://schemas.microsoft.com/office/drawing/2014/main" id="{4FCC862A-0E3B-42C2-9B61-40EE412F2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7620" y="673959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6A4FFCDE-0207-482A-B5D1-757A0E0FA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4683" y="597571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4729E6D2-3822-40F6-8EB5-86F31EF1E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53019" y="37542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C8B35183-6EB6-4558-9788-CE8F0594D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3577" y="23465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3">
              <a:extLst>
                <a:ext uri="{FF2B5EF4-FFF2-40B4-BE49-F238E27FC236}">
                  <a16:creationId xmlns:a16="http://schemas.microsoft.com/office/drawing/2014/main" id="{B875E16E-F2DF-4A3D-A535-311A1886C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17474" y="786855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4">
              <a:extLst>
                <a:ext uri="{FF2B5EF4-FFF2-40B4-BE49-F238E27FC236}">
                  <a16:creationId xmlns:a16="http://schemas.microsoft.com/office/drawing/2014/main" id="{273178BC-B163-42C8-8AA3-E6015091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8672" y="6153093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8">
              <a:extLst>
                <a:ext uri="{FF2B5EF4-FFF2-40B4-BE49-F238E27FC236}">
                  <a16:creationId xmlns:a16="http://schemas.microsoft.com/office/drawing/2014/main" id="{3F715015-E0A6-4A26-9FD6-8150DDF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2223" y="272776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9">
              <a:extLst>
                <a:ext uri="{FF2B5EF4-FFF2-40B4-BE49-F238E27FC236}">
                  <a16:creationId xmlns:a16="http://schemas.microsoft.com/office/drawing/2014/main" id="{0EE0F506-CF28-4919-843E-96C438CC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44595" y="503821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0">
              <a:extLst>
                <a:ext uri="{FF2B5EF4-FFF2-40B4-BE49-F238E27FC236}">
                  <a16:creationId xmlns:a16="http://schemas.microsoft.com/office/drawing/2014/main" id="{ABF621B4-0B01-43A4-A7D1-413915B3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39253" y="72371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4">
              <a:extLst>
                <a:ext uri="{FF2B5EF4-FFF2-40B4-BE49-F238E27FC236}">
                  <a16:creationId xmlns:a16="http://schemas.microsoft.com/office/drawing/2014/main" id="{11CEF3FD-9334-449D-9A0D-A87415834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13713" y="68190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6">
              <a:extLst>
                <a:ext uri="{FF2B5EF4-FFF2-40B4-BE49-F238E27FC236}">
                  <a16:creationId xmlns:a16="http://schemas.microsoft.com/office/drawing/2014/main" id="{9FB3FAF8-148B-46ED-9715-58CFE790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5733" y="21675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8">
              <a:extLst>
                <a:ext uri="{FF2B5EF4-FFF2-40B4-BE49-F238E27FC236}">
                  <a16:creationId xmlns:a16="http://schemas.microsoft.com/office/drawing/2014/main" id="{410E3435-0683-4EF2-9185-B5CADDD60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2450" y="689006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FC146718-F493-4688-93D1-D3C4DBB66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23457" y="-310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2">
              <a:extLst>
                <a:ext uri="{FF2B5EF4-FFF2-40B4-BE49-F238E27FC236}">
                  <a16:creationId xmlns:a16="http://schemas.microsoft.com/office/drawing/2014/main" id="{1C18D603-D7E6-4574-B11F-2C2462E3C7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698029" y="542101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0">
              <a:extLst>
                <a:ext uri="{FF2B5EF4-FFF2-40B4-BE49-F238E27FC236}">
                  <a16:creationId xmlns:a16="http://schemas.microsoft.com/office/drawing/2014/main" id="{39BAC9E3-0ED4-4E15-9E08-A51F84874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89678" y="6144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1">
              <a:extLst>
                <a:ext uri="{FF2B5EF4-FFF2-40B4-BE49-F238E27FC236}">
                  <a16:creationId xmlns:a16="http://schemas.microsoft.com/office/drawing/2014/main" id="{731CC313-61BB-44C9-9BE8-6CFF0F2B0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03496" y="616427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5">
              <a:extLst>
                <a:ext uri="{FF2B5EF4-FFF2-40B4-BE49-F238E27FC236}">
                  <a16:creationId xmlns:a16="http://schemas.microsoft.com/office/drawing/2014/main" id="{55944B1A-48F3-4273-A87D-B12B35F8E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426567" y="400174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">
              <a:extLst>
                <a:ext uri="{FF2B5EF4-FFF2-40B4-BE49-F238E27FC236}">
                  <a16:creationId xmlns:a16="http://schemas.microsoft.com/office/drawing/2014/main" id="{2C030015-13DB-4AAA-B2C5-0DB11B17B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76243" y="2767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4CCDA4CA-802B-4060-84E8-3A5BCC253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0173" y="54187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8">
              <a:extLst>
                <a:ext uri="{FF2B5EF4-FFF2-40B4-BE49-F238E27FC236}">
                  <a16:creationId xmlns:a16="http://schemas.microsoft.com/office/drawing/2014/main" id="{4AFB2596-28AD-4968-AC8C-0C89D5F8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3587" y="28512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2877C19B-C85A-43A8-9D22-E3555757E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6325" y="655973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86BB8A06-3A72-4664-906D-A764FD3C8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41294" y="7868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13A6CBDF-A71E-4C76-90F5-F93EC0472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181328" y="102815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3">
              <a:extLst>
                <a:ext uri="{FF2B5EF4-FFF2-40B4-BE49-F238E27FC236}">
                  <a16:creationId xmlns:a16="http://schemas.microsoft.com/office/drawing/2014/main" id="{CDDE2395-D4D4-4B16-998E-BA136879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5320" y="736046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2">
              <a:extLst>
                <a:ext uri="{FF2B5EF4-FFF2-40B4-BE49-F238E27FC236}">
                  <a16:creationId xmlns:a16="http://schemas.microsoft.com/office/drawing/2014/main" id="{0C4C9822-221D-4DFD-A8F0-88BDB960D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5294" y="32603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75210329-C983-4B1D-8573-5EB689CF4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2222" y="489659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12078099-9836-4B34-B3F8-123577D27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6208" y="9460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8">
              <a:extLst>
                <a:ext uri="{FF2B5EF4-FFF2-40B4-BE49-F238E27FC236}">
                  <a16:creationId xmlns:a16="http://schemas.microsoft.com/office/drawing/2014/main" id="{DDC4164A-CF54-4258-93D9-E2985D837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2600" y="59647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9">
              <a:extLst>
                <a:ext uri="{FF2B5EF4-FFF2-40B4-BE49-F238E27FC236}">
                  <a16:creationId xmlns:a16="http://schemas.microsoft.com/office/drawing/2014/main" id="{5757C01C-EDE3-4DA2-A988-C56F92676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14972" y="82751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4">
              <a:extLst>
                <a:ext uri="{FF2B5EF4-FFF2-40B4-BE49-F238E27FC236}">
                  <a16:creationId xmlns:a16="http://schemas.microsoft.com/office/drawing/2014/main" id="{3DFE3A5E-CE1B-44A3-90D9-F7ECC6F86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84090" y="39188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6">
              <a:extLst>
                <a:ext uri="{FF2B5EF4-FFF2-40B4-BE49-F238E27FC236}">
                  <a16:creationId xmlns:a16="http://schemas.microsoft.com/office/drawing/2014/main" id="{96392746-AF8E-4EC4-ABD1-04C4AB9D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94059" y="4587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06">
              <a:extLst>
                <a:ext uri="{FF2B5EF4-FFF2-40B4-BE49-F238E27FC236}">
                  <a16:creationId xmlns:a16="http://schemas.microsoft.com/office/drawing/2014/main" id="{63B0352C-E450-4B7D-826D-25B95A158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29758" y="46449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D0AEA-30E5-47FC-9CBD-F59E92418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07482" y="21666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12">
              <a:extLst>
                <a:ext uri="{FF2B5EF4-FFF2-40B4-BE49-F238E27FC236}">
                  <a16:creationId xmlns:a16="http://schemas.microsoft.com/office/drawing/2014/main" id="{5D3E4E8D-958E-4303-B0DC-F363C1256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8184" y="785508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8">
              <a:extLst>
                <a:ext uri="{FF2B5EF4-FFF2-40B4-BE49-F238E27FC236}">
                  <a16:creationId xmlns:a16="http://schemas.microsoft.com/office/drawing/2014/main" id="{D496ABB3-10B3-42C9-B3B5-8AE46C11A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19874" y="325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 descr="Plastic water bottle floating on the water surface">
            <a:extLst>
              <a:ext uri="{FF2B5EF4-FFF2-40B4-BE49-F238E27FC236}">
                <a16:creationId xmlns:a16="http://schemas.microsoft.com/office/drawing/2014/main" id="{8676E1BB-8DBD-0701-3AF0-CF62DA346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7" r="12454" b="1"/>
          <a:stretch/>
        </p:blipFill>
        <p:spPr>
          <a:xfrm>
            <a:off x="8127999" y="871105"/>
            <a:ext cx="4064001" cy="511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3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3811" y="498507"/>
            <a:ext cx="5975133" cy="137282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The Importance of Our Solution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73812" y="1871330"/>
            <a:ext cx="5849587" cy="4415170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Every data point represents a patient needing care</a:t>
            </a:r>
          </a:p>
          <a:p>
            <a:pPr lvl="0"/>
            <a:r>
              <a:rPr lang="en-US"/>
              <a:t>Our work extends beyond data: it could save lives</a:t>
            </a:r>
          </a:p>
          <a:p>
            <a:pPr lvl="0"/>
            <a:r>
              <a:rPr lang="en-US"/>
              <a:t>Blueprint for outbreak prediction, personalized treatments, and resource allocation</a:t>
            </a:r>
          </a:p>
          <a:p>
            <a:pPr lvl="0"/>
            <a:r>
              <a:rPr lang="en-US"/>
              <a:t>Potential impact on individual lives, healthcare systems, and global policies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435E13-4F33-4353-A24E-D37F3785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3153AA8F-BF95-4135-98A9-71FD20DD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5">
              <a:extLst>
                <a:ext uri="{FF2B5EF4-FFF2-40B4-BE49-F238E27FC236}">
                  <a16:creationId xmlns:a16="http://schemas.microsoft.com/office/drawing/2014/main" id="{D279C500-6A73-497D-9B5A-E2F33AD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05C4FA0-7F80-25B2-A984-7F83ADC95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715" r="25715"/>
          <a:stretch/>
        </p:blipFill>
        <p:spPr>
          <a:xfrm>
            <a:off x="7914795" y="1323722"/>
            <a:ext cx="3243914" cy="42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49A7EB-2B4C-8003-0C44-073247F3D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12" y="1080372"/>
            <a:ext cx="9459684" cy="5473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2FEFF5-CF06-171F-827A-CD01A59DBA5C}"/>
              </a:ext>
            </a:extLst>
          </p:cNvPr>
          <p:cNvSpPr txBox="1"/>
          <p:nvPr/>
        </p:nvSpPr>
        <p:spPr>
          <a:xfrm>
            <a:off x="2993571" y="149678"/>
            <a:ext cx="623207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/>
            <a:r>
              <a:rPr lang="en-US" sz="3200">
                <a:latin typeface="Calibri"/>
                <a:ea typeface="Calibri"/>
                <a:cs typeface="Calibri"/>
              </a:rPr>
              <a:t>ER Diagram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08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" name="Rectangle 244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3811" y="215478"/>
            <a:ext cx="5975133" cy="1372823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Data Dictionary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27498" y="1348816"/>
            <a:ext cx="6709557" cy="52424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lnSpc>
                <a:spcPct val="140000"/>
              </a:lnSpc>
              <a:buNone/>
            </a:pPr>
            <a:endParaRPr lang="en-US" sz="1400"/>
          </a:p>
          <a:p>
            <a:pPr marL="0" lvl="0" indent="0">
              <a:lnSpc>
                <a:spcPct val="140000"/>
              </a:lnSpc>
              <a:buNone/>
            </a:pPr>
            <a:r>
              <a:rPr lang="en-US" sz="1600">
                <a:solidFill>
                  <a:schemeClr val="tx1"/>
                </a:solidFill>
              </a:rPr>
              <a:t>Our data dictionary acts as a comprehensive glossary that defines every piece of data in our database. It is a key document that ensures everyone understands the data's meaning, importance, and interrelations. Let's take a look at a few entries</a:t>
            </a:r>
          </a:p>
          <a:p>
            <a:pPr lvl="0">
              <a:lnSpc>
                <a:spcPct val="140000"/>
              </a:lnSpc>
            </a:pPr>
            <a:r>
              <a:rPr lang="en-US" sz="1600" b="1" i="1" err="1">
                <a:solidFill>
                  <a:schemeClr val="tx1"/>
                </a:solidFill>
              </a:rPr>
              <a:t>disease_type</a:t>
            </a:r>
            <a:r>
              <a:rPr lang="en-US" sz="1600" b="1" i="1">
                <a:solidFill>
                  <a:schemeClr val="tx1"/>
                </a:solidFill>
              </a:rPr>
              <a:t>: </a:t>
            </a:r>
            <a:r>
              <a:rPr lang="en-US" sz="1600">
                <a:solidFill>
                  <a:schemeClr val="tx1"/>
                </a:solidFill>
              </a:rPr>
              <a:t>This table holds information about the various categories of diseases</a:t>
            </a:r>
          </a:p>
          <a:p>
            <a:pPr lvl="0">
              <a:lnSpc>
                <a:spcPct val="140000"/>
              </a:lnSpc>
            </a:pPr>
            <a:r>
              <a:rPr lang="en-US" sz="1600" b="1" i="1">
                <a:solidFill>
                  <a:schemeClr val="tx1"/>
                </a:solidFill>
              </a:rPr>
              <a:t>disease:</a:t>
            </a:r>
            <a:r>
              <a:rPr lang="en-US" sz="1600">
                <a:solidFill>
                  <a:schemeClr val="tx1"/>
                </a:solidFill>
              </a:rPr>
              <a:t> This table captures the specifics of individual diseases</a:t>
            </a:r>
          </a:p>
          <a:p>
            <a:pPr lvl="0">
              <a:lnSpc>
                <a:spcPct val="140000"/>
              </a:lnSpc>
            </a:pPr>
            <a:r>
              <a:rPr lang="en-US" sz="1600" b="1" i="1">
                <a:solidFill>
                  <a:schemeClr val="tx1"/>
                </a:solidFill>
              </a:rPr>
              <a:t>medicine:</a:t>
            </a:r>
            <a:r>
              <a:rPr lang="en-US" sz="1600">
                <a:solidFill>
                  <a:schemeClr val="tx1"/>
                </a:solidFill>
              </a:rPr>
              <a:t> Here we store details on different medicines</a:t>
            </a:r>
          </a:p>
          <a:p>
            <a:pPr lvl="0">
              <a:lnSpc>
                <a:spcPct val="140000"/>
              </a:lnSpc>
            </a:pPr>
            <a:r>
              <a:rPr lang="en-US" sz="1600" b="1" i="1">
                <a:solidFill>
                  <a:schemeClr val="tx1"/>
                </a:solidFill>
              </a:rPr>
              <a:t>indication:</a:t>
            </a:r>
            <a:r>
              <a:rPr lang="en-US" sz="1600">
                <a:solidFill>
                  <a:schemeClr val="tx1"/>
                </a:solidFill>
              </a:rPr>
              <a:t> This table is about how medicines relate to diseases</a:t>
            </a:r>
          </a:p>
          <a:p>
            <a:pPr marL="0" lvl="0" indent="0">
              <a:lnSpc>
                <a:spcPct val="140000"/>
              </a:lnSpc>
              <a:buNone/>
            </a:pPr>
            <a:r>
              <a:rPr lang="en-US" sz="1600">
                <a:solidFill>
                  <a:schemeClr val="tx1"/>
                </a:solidFill>
              </a:rPr>
              <a:t>Each table follows strict naming conventions for clarity and consistency</a:t>
            </a:r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FD435E13-4F33-4353-A24E-D37F3785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53">
              <a:extLst>
                <a:ext uri="{FF2B5EF4-FFF2-40B4-BE49-F238E27FC236}">
                  <a16:creationId xmlns:a16="http://schemas.microsoft.com/office/drawing/2014/main" id="{3153AA8F-BF95-4135-98A9-71FD20DD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85">
              <a:extLst>
                <a:ext uri="{FF2B5EF4-FFF2-40B4-BE49-F238E27FC236}">
                  <a16:creationId xmlns:a16="http://schemas.microsoft.com/office/drawing/2014/main" id="{D279C500-6A73-497D-9B5A-E2F33AD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Graphic 13" descr="Books">
            <a:extLst>
              <a:ext uri="{FF2B5EF4-FFF2-40B4-BE49-F238E27FC236}">
                <a16:creationId xmlns:a16="http://schemas.microsoft.com/office/drawing/2014/main" id="{FAAB3071-EFC5-F162-4550-9C8D6E0EDF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9533" y="1350338"/>
            <a:ext cx="4154439" cy="41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2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565154" y="139278"/>
            <a:ext cx="7618876" cy="66525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Database Implementation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31556" y="750102"/>
            <a:ext cx="4651197" cy="56561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>
              <a:lnSpc>
                <a:spcPct val="140000"/>
              </a:lnSpc>
              <a:buNone/>
            </a:pPr>
            <a:r>
              <a:rPr lang="en-US" sz="1400" b="1">
                <a:solidFill>
                  <a:schemeClr val="tx1"/>
                </a:solidFill>
              </a:rPr>
              <a:t>Building and Populating Our Database</a:t>
            </a:r>
          </a:p>
          <a:p>
            <a:pPr marL="0" lvl="0" indent="0">
              <a:lnSpc>
                <a:spcPct val="140000"/>
              </a:lnSpc>
              <a:buNone/>
            </a:pPr>
            <a:r>
              <a:rPr lang="en-US" sz="1400">
                <a:solidFill>
                  <a:schemeClr val="tx1"/>
                </a:solidFill>
              </a:rPr>
              <a:t>We started by defining the structure with SQL commands to create tables that mirror real-world entities and their complex interrelationships. Here's how we brought our database to life</a:t>
            </a:r>
          </a:p>
          <a:p>
            <a:pPr lvl="0">
              <a:lnSpc>
                <a:spcPct val="140000"/>
              </a:lnSpc>
            </a:pPr>
            <a:r>
              <a:rPr lang="en-US" sz="1400" b="1">
                <a:solidFill>
                  <a:schemeClr val="tx1"/>
                </a:solidFill>
              </a:rPr>
              <a:t>Table Creation:</a:t>
            </a:r>
            <a:r>
              <a:rPr lang="en-US" sz="1400">
                <a:solidFill>
                  <a:schemeClr val="tx1"/>
                </a:solidFill>
              </a:rPr>
              <a:t> We constructed a series of tables, each designed to capture a unique aspect of the healthcare data—from patient records to disease types, medicine details to indications</a:t>
            </a:r>
          </a:p>
          <a:p>
            <a:pPr lvl="0">
              <a:lnSpc>
                <a:spcPct val="140000"/>
              </a:lnSpc>
            </a:pPr>
            <a:r>
              <a:rPr lang="en-US" sz="1400" b="1">
                <a:solidFill>
                  <a:schemeClr val="tx1"/>
                </a:solidFill>
              </a:rPr>
              <a:t>Data Loading: </a:t>
            </a:r>
            <a:r>
              <a:rPr lang="en-US" sz="1400">
                <a:solidFill>
                  <a:schemeClr val="tx1"/>
                </a:solidFill>
              </a:rPr>
              <a:t>Rather than manual entry, we streamlined the process by loading pre-processed data from CSV files directly into the database, ensuring consistency and efficiency</a:t>
            </a:r>
          </a:p>
          <a:p>
            <a:pPr>
              <a:lnSpc>
                <a:spcPct val="140000"/>
              </a:lnSpc>
              <a:buClr>
                <a:srgbClr val="BDB8AD"/>
              </a:buClr>
            </a:pP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Relationships and Integrity: 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We defined key relationships between our tables using foreign keys, with cascading updates and deletions to maintain data integrity</a:t>
            </a:r>
            <a:endParaRPr lang="en-US" sz="140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435E13-4F33-4353-A24E-D37F3785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08178" y="0"/>
            <a:ext cx="1224388" cy="6837797"/>
            <a:chOff x="9008178" y="0"/>
            <a:chExt cx="1224388" cy="6837797"/>
          </a:xfrm>
        </p:grpSpPr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0158" y="468628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5276" y="40282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9037" y="4199618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16499" y="4358128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79206" y="2492807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53994" y="428732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15556" y="59151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383" y="109223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3280" y="34368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3982" y="91252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7429" y="455675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97930" y="455392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4509" y="463031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46204" y="256097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91853" y="4026140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3111" y="27346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9397" y="3991431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48867" y="292960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5630" y="3622851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226201" y="565868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8780" y="5608502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2527" y="6008427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1305" y="602034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77400" y="671012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7813" y="624430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8056" y="16494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7494" y="2534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1061" y="595947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9636" y="6734906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171" y="542332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112023" y="619009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49177" y="643952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656" y="665688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06387" y="603593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7942" y="581060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2395" y="557606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28994" y="631108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2551" y="6561530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197" y="604969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8142" y="554256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1887" y="637657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0933" y="584037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3918" y="136318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68252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47500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5571" y="117993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6574" y="89255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251" y="134753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19134" y="106529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68213" y="50945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5118" y="72317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3158" y="2161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6772" y="5263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01716" y="112147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9564" y="132083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8877" y="111360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55163" y="75501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37166" y="80844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27996" y="7012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8876" y="48655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582585" y="66468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2103" y="54289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90868" y="647494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8986323" y="3789134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01748" y="481869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7343" y="287384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05212" y="136278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2577" y="25941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82239" y="484492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15164" y="2866487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86842" y="4423779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345923" y="2688038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64193" y="585392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8440" y="511852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08610" y="522492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09191" y="4963353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51948" y="216328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51489" y="428993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9672" y="191545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56864" y="387724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923446" y="161572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83886" y="15971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4584" y="52021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38710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36381" y="21314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16200" y="494673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54033" y="272721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14286" y="516906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29703" y="1632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43734" y="215390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35519" y="234556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56115" y="1931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73164" y="162440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438108" y="269324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937042" y="504929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39676" y="530289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91555" y="232678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773558" y="238021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64388" y="164189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980827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274146" y="529628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389090" y="293856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068969" y="183118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634612" y="26774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564508" y="93807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3153AA8F-BF95-4135-98A9-71FD20DD5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040577" y="565264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5">
              <a:extLst>
                <a:ext uri="{FF2B5EF4-FFF2-40B4-BE49-F238E27FC236}">
                  <a16:creationId xmlns:a16="http://schemas.microsoft.com/office/drawing/2014/main" id="{D279C500-6A73-497D-9B5A-E2F33AD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9646792" y="183975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7F084F-36F5-728E-8AF6-47ED26FF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79" y="814217"/>
            <a:ext cx="5917646" cy="60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93703" y="1373928"/>
            <a:ext cx="4223965" cy="4111831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Operational Queries 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89857" y="789215"/>
            <a:ext cx="10684329" cy="58782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sz="1900" b="1"/>
              <a:t>Insightful Queries:</a:t>
            </a:r>
            <a:r>
              <a:rPr lang="en-US" sz="1900"/>
              <a:t> Once our tables were populated, we unleashed the power of SQL to ask in-depth questions</a:t>
            </a:r>
            <a:endParaRPr lang="en-US"/>
          </a:p>
          <a:p>
            <a:pPr marL="0" lvl="0" indent="0">
              <a:buNone/>
            </a:pPr>
            <a:endParaRPr lang="en-US" sz="19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7313B0-4FB4-0965-3C86-DD037B8A6009}"/>
              </a:ext>
            </a:extLst>
          </p:cNvPr>
          <p:cNvSpPr txBox="1"/>
          <p:nvPr/>
        </p:nvSpPr>
        <p:spPr>
          <a:xfrm>
            <a:off x="2884713" y="204107"/>
            <a:ext cx="67845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ea typeface="Calibri"/>
                <a:cs typeface="Calibri"/>
              </a:rPr>
              <a:t>Operational Queries against Postgres Loaded Database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30F6607-85E5-9C4F-65B7-72B817AF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14" y="2123840"/>
            <a:ext cx="6096000" cy="319814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9C98772-8546-F77A-AD4F-76E5C3E5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2" y="1262743"/>
            <a:ext cx="374782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D0DA6-13A9-AE81-E2FD-4C91B5A70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656EE9-9724-AF2C-7523-AC367F416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649F5FE-2FF1-13DB-48C1-B3305DD32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03" y="1373928"/>
            <a:ext cx="4223965" cy="41118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Operational Queries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C9A02-7E11-99E4-85D6-5C93E318D89F}"/>
              </a:ext>
            </a:extLst>
          </p:cNvPr>
          <p:cNvSpPr txBox="1"/>
          <p:nvPr/>
        </p:nvSpPr>
        <p:spPr>
          <a:xfrm>
            <a:off x="2525484" y="204107"/>
            <a:ext cx="67845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Operational Queries against Postgres Loaded Database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617E3EB-2927-2DD9-6AB2-C861D5E56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26" y="885997"/>
            <a:ext cx="4457986" cy="553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15692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DarkSeedRightStep">
      <a:dk1>
        <a:srgbClr val="000000"/>
      </a:dk1>
      <a:lt1>
        <a:srgbClr val="FFFFFF"/>
      </a:lt1>
      <a:dk2>
        <a:srgbClr val="1C2831"/>
      </a:dk2>
      <a:lt2>
        <a:srgbClr val="F3F2F0"/>
      </a:lt2>
      <a:accent1>
        <a:srgbClr val="4D8FC3"/>
      </a:accent1>
      <a:accent2>
        <a:srgbClr val="3C4EB2"/>
      </a:accent2>
      <a:accent3>
        <a:srgbClr val="6D4DC3"/>
      </a:accent3>
      <a:accent4>
        <a:srgbClr val="8C3BB1"/>
      </a:accent4>
      <a:accent5>
        <a:srgbClr val="C34DB7"/>
      </a:accent5>
      <a:accent6>
        <a:srgbClr val="B13B74"/>
      </a:accent6>
      <a:hlink>
        <a:srgbClr val="3B9E34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Widescreen</PresentationFormat>
  <Paragraphs>105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Calibri</vt:lpstr>
      <vt:lpstr>Modern Love</vt:lpstr>
      <vt:lpstr>BohemianVTI</vt:lpstr>
      <vt:lpstr>Comprehensive Database System for Disease Data Management and Analysis</vt:lpstr>
      <vt:lpstr> Introduction</vt:lpstr>
      <vt:lpstr>Business Problem Definition</vt:lpstr>
      <vt:lpstr>The Importance of Our Solution</vt:lpstr>
      <vt:lpstr>PowerPoint Presentation</vt:lpstr>
      <vt:lpstr>Data Dictionary</vt:lpstr>
      <vt:lpstr>Database Implementation</vt:lpstr>
      <vt:lpstr>Operational Queries </vt:lpstr>
      <vt:lpstr>Operational Queries </vt:lpstr>
      <vt:lpstr>Building a Dimensional Framework for Analysis</vt:lpstr>
      <vt:lpstr>PowerPoint Presentation</vt:lpstr>
      <vt:lpstr>PowerPoint Presentation</vt:lpstr>
      <vt:lpstr>ETL Process - From Raw Data to Analytical Readiness</vt:lpstr>
      <vt:lpstr>Analytical Queries </vt:lpstr>
      <vt:lpstr>Analytical Queries </vt:lpstr>
      <vt:lpstr>MongoDB- Document Oriented NoSQL DB</vt:lpstr>
      <vt:lpstr>Neo4j Graph Based NoSQL DB</vt:lpstr>
      <vt:lpstr>PowerPoint Presentation</vt:lpstr>
      <vt:lpstr>PowerPoint Presentation</vt:lpstr>
      <vt:lpstr>PowerPoint Presentation</vt:lpstr>
      <vt:lpstr>PowerPoint Presentation</vt:lpstr>
      <vt:lpstr>Project Conclusion - Key Takeaways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Anuj Kumar Shah [student]</cp:lastModifiedBy>
  <cp:revision>4</cp:revision>
  <dcterms:created xsi:type="dcterms:W3CDTF">2023-12-21T14:46:43Z</dcterms:created>
  <dcterms:modified xsi:type="dcterms:W3CDTF">2023-12-21T20:04:04Z</dcterms:modified>
</cp:coreProperties>
</file>